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82" r:id="rId11"/>
    <p:sldId id="264" r:id="rId12"/>
    <p:sldId id="265" r:id="rId13"/>
    <p:sldId id="266" r:id="rId14"/>
    <p:sldId id="267" r:id="rId15"/>
    <p:sldId id="268" r:id="rId16"/>
    <p:sldId id="269" r:id="rId17"/>
    <p:sldId id="271" r:id="rId18"/>
    <p:sldId id="270" r:id="rId19"/>
    <p:sldId id="272" r:id="rId20"/>
    <p:sldId id="273" r:id="rId21"/>
    <p:sldId id="274" r:id="rId22"/>
    <p:sldId id="275" r:id="rId23"/>
    <p:sldId id="276" r:id="rId24"/>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p:restoredLeft sz="32786"/>
    <p:restoredTop sz="90929"/>
  </p:normalViewPr>
  <p:slideViewPr>
    <p:cSldViewPr showGuides="1">
      <p:cViewPr varScale="1">
        <p:scale>
          <a:sx n="67" d="100"/>
          <a:sy n="67" d="100"/>
        </p:scale>
        <p:origin x="-84"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45005" cy="45005"/>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grpSp>
        <p:nvGrpSpPr>
          <p:cNvPr id="2050" name="组合 4097"/>
          <p:cNvGrpSpPr/>
          <p:nvPr/>
        </p:nvGrpSpPr>
        <p:grpSpPr>
          <a:xfrm>
            <a:off x="0" y="2438400"/>
            <a:ext cx="9009063" cy="1052513"/>
            <a:chOff x="0" y="1536"/>
            <a:chExt cx="5675" cy="663"/>
          </a:xfrm>
        </p:grpSpPr>
        <p:grpSp>
          <p:nvGrpSpPr>
            <p:cNvPr id="2051" name="组合 4098"/>
            <p:cNvGrpSpPr/>
            <p:nvPr/>
          </p:nvGrpSpPr>
          <p:grpSpPr>
            <a:xfrm>
              <a:off x="183" y="1604"/>
              <a:ext cx="448" cy="299"/>
              <a:chOff x="720" y="336"/>
              <a:chExt cx="624" cy="432"/>
            </a:xfrm>
          </p:grpSpPr>
          <p:sp>
            <p:nvSpPr>
              <p:cNvPr id="2052" name="矩形 4099"/>
              <p:cNvSpPr/>
              <p:nvPr/>
            </p:nvSpPr>
            <p:spPr>
              <a:xfrm>
                <a:off x="720" y="336"/>
                <a:ext cx="384" cy="432"/>
              </a:xfrm>
              <a:prstGeom prst="rect">
                <a:avLst/>
              </a:prstGeom>
              <a:solidFill>
                <a:schemeClr val="folHlink"/>
              </a:soli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53" name="矩形 4100"/>
              <p:cNvSpPr/>
              <p:nvPr/>
            </p:nvSpPr>
            <p:spPr>
              <a:xfrm>
                <a:off x="1056" y="336"/>
                <a:ext cx="288" cy="432"/>
              </a:xfrm>
              <a:prstGeom prst="rect">
                <a:avLst/>
              </a:prstGeom>
              <a:gradFill rotWithShape="0">
                <a:gsLst>
                  <a:gs pos="0">
                    <a:schemeClr val="folHlink"/>
                  </a:gs>
                  <a:gs pos="100000">
                    <a:schemeClr val="bg1"/>
                  </a:gs>
                </a:gsLst>
                <a:lin ang="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grpSp>
        <p:grpSp>
          <p:nvGrpSpPr>
            <p:cNvPr id="2054" name="组合 4101"/>
            <p:cNvGrpSpPr/>
            <p:nvPr/>
          </p:nvGrpSpPr>
          <p:grpSpPr>
            <a:xfrm>
              <a:off x="261" y="1870"/>
              <a:ext cx="465" cy="299"/>
              <a:chOff x="912" y="2640"/>
              <a:chExt cx="672" cy="432"/>
            </a:xfrm>
          </p:grpSpPr>
          <p:sp>
            <p:nvSpPr>
              <p:cNvPr id="2055" name="矩形 4102"/>
              <p:cNvSpPr/>
              <p:nvPr/>
            </p:nvSpPr>
            <p:spPr>
              <a:xfrm>
                <a:off x="912" y="2640"/>
                <a:ext cx="384" cy="432"/>
              </a:xfrm>
              <a:prstGeom prst="rect">
                <a:avLst/>
              </a:prstGeom>
              <a:solidFill>
                <a:schemeClr val="accent2"/>
              </a:soli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56" name="矩形 4103"/>
              <p:cNvSpPr/>
              <p:nvPr/>
            </p:nvSpPr>
            <p:spPr>
              <a:xfrm>
                <a:off x="1248" y="2640"/>
                <a:ext cx="336" cy="432"/>
              </a:xfrm>
              <a:prstGeom prst="rect">
                <a:avLst/>
              </a:prstGeom>
              <a:gradFill rotWithShape="0">
                <a:gsLst>
                  <a:gs pos="0">
                    <a:schemeClr val="accent2"/>
                  </a:gs>
                  <a:gs pos="100000">
                    <a:schemeClr val="bg1"/>
                  </a:gs>
                </a:gsLst>
                <a:lin ang="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grpSp>
        <p:sp>
          <p:nvSpPr>
            <p:cNvPr id="2057" name="矩形 4104"/>
            <p:cNvSpPr/>
            <p:nvPr/>
          </p:nvSpPr>
          <p:spPr>
            <a:xfrm>
              <a:off x="0" y="1824"/>
              <a:ext cx="353" cy="266"/>
            </a:xfrm>
            <a:prstGeom prst="rect">
              <a:avLst/>
            </a:prstGeom>
            <a:gradFill rotWithShape="0">
              <a:gsLst>
                <a:gs pos="0">
                  <a:schemeClr val="bg1"/>
                </a:gs>
                <a:gs pos="100000">
                  <a:schemeClr val="hlink"/>
                </a:gs>
              </a:gsLst>
              <a:lin ang="1890000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58" name="矩形 4105"/>
            <p:cNvSpPr/>
            <p:nvPr/>
          </p:nvSpPr>
          <p:spPr>
            <a:xfrm>
              <a:off x="400" y="1536"/>
              <a:ext cx="20" cy="663"/>
            </a:xfrm>
            <a:prstGeom prst="rect">
              <a:avLst/>
            </a:prstGeom>
            <a:solidFill>
              <a:schemeClr val="bg2"/>
            </a:soli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sp>
          <p:nvSpPr>
            <p:cNvPr id="2059" name="矩形 4106"/>
            <p:cNvSpPr/>
            <p:nvPr/>
          </p:nvSpPr>
          <p:spPr>
            <a:xfrm flipV="1">
              <a:off x="199" y="2054"/>
              <a:ext cx="5476" cy="35"/>
            </a:xfrm>
            <a:prstGeom prst="rect">
              <a:avLst/>
            </a:prstGeom>
            <a:gradFill rotWithShape="0">
              <a:gsLst>
                <a:gs pos="0">
                  <a:schemeClr val="bg2"/>
                </a:gs>
                <a:gs pos="100000">
                  <a:schemeClr val="bg1"/>
                </a:gs>
              </a:gsLst>
              <a:lin ang="0" scaled="1"/>
              <a:tileRect/>
            </a:gradFill>
            <a:ln w="9525">
              <a:noFill/>
            </a:ln>
          </p:spPr>
          <p:txBody>
            <a:bodyPr anchor="t"/>
            <a:p>
              <a:pPr lvl="0" indent="0"/>
              <a:endParaRPr lang="zh-CN" altLang="en-US">
                <a:latin typeface="Tahoma" panose="020B0604030504040204" pitchFamily="34" charset="0"/>
                <a:ea typeface="宋体" panose="02010600030101010101" pitchFamily="2" charset="-122"/>
              </a:endParaRPr>
            </a:p>
          </p:txBody>
        </p:sp>
      </p:grpSp>
      <p:sp>
        <p:nvSpPr>
          <p:cNvPr id="4108" name="标题 4107"/>
          <p:cNvSpPr>
            <a:spLocks noGrp="1"/>
          </p:cNvSpPr>
          <p:nvPr>
            <p:ph type="ctrTitle"/>
          </p:nvPr>
        </p:nvSpPr>
        <p:spPr>
          <a:xfrm>
            <a:off x="990600" y="1828800"/>
            <a:ext cx="7772400" cy="1143000"/>
          </a:xfrm>
          <a:prstGeom prst="rect">
            <a:avLst/>
          </a:prstGeom>
          <a:noFill/>
          <a:ln w="9525">
            <a:noFill/>
          </a:ln>
        </p:spPr>
        <p:txBody>
          <a:bodyPr anchor="b"/>
          <a:lstStyle>
            <a:lvl1pPr lvl="0">
              <a:defRPr/>
            </a:lvl1pPr>
          </a:lstStyle>
          <a:p>
            <a:pPr lvl="0" fontAlgn="base"/>
            <a:r>
              <a:rPr lang="zh-CN" altLang="en-US" strike="noStrike" noProof="1" dirty="0"/>
              <a:t>单击此处编辑母版标题样式</a:t>
            </a:r>
            <a:endParaRPr lang="zh-CN" altLang="en-US" strike="noStrike" noProof="1" dirty="0"/>
          </a:p>
        </p:txBody>
      </p:sp>
      <p:sp>
        <p:nvSpPr>
          <p:cNvPr id="4109" name="副标题 4108"/>
          <p:cNvSpPr>
            <a:spLocks noGrp="1"/>
          </p:cNvSpPr>
          <p:nvPr>
            <p:ph type="subTitle" idx="1"/>
          </p:nvPr>
        </p:nvSpPr>
        <p:spPr>
          <a:xfrm>
            <a:off x="1371600" y="3886200"/>
            <a:ext cx="6400800" cy="1752600"/>
          </a:xfrm>
          <a:prstGeom prst="rect">
            <a:avLst/>
          </a:prstGeom>
          <a:noFill/>
          <a:ln w="9525">
            <a:noFill/>
          </a:ln>
        </p:spPr>
        <p:txBody>
          <a:bodyPr anchor="t"/>
          <a:lstStyle>
            <a:lvl1pPr marL="0" lvl="0" indent="0" algn="ctr">
              <a:buNone/>
              <a:defRPr/>
            </a:lvl1pPr>
            <a:lvl2pPr marL="457200" lvl="1" indent="0" algn="ctr">
              <a:buNone/>
              <a:defRPr/>
            </a:lvl2pPr>
            <a:lvl3pPr marL="914400" lvl="2" indent="0" algn="ctr">
              <a:buNone/>
              <a:defRPr/>
            </a:lvl3pPr>
            <a:lvl4pPr marL="1371600" lvl="3" indent="0" algn="ctr">
              <a:buNone/>
              <a:defRPr/>
            </a:lvl4pPr>
            <a:lvl5pPr marL="1828800" lvl="4" indent="0" algn="ctr">
              <a:buNone/>
              <a:defRPr/>
            </a:lvl5pPr>
          </a:lstStyle>
          <a:p>
            <a:pPr lvl="0" fontAlgn="base"/>
            <a:r>
              <a:rPr lang="zh-CN" altLang="en-US" strike="noStrike" noProof="1" dirty="0"/>
              <a:t>单击此处编辑母版副标题样式</a:t>
            </a:r>
            <a:endParaRPr lang="zh-CN" altLang="en-US" strike="noStrike" noProof="1" dirty="0"/>
          </a:p>
        </p:txBody>
      </p:sp>
      <p:sp>
        <p:nvSpPr>
          <p:cNvPr id="4110" name="日期占位符 4109"/>
          <p:cNvSpPr>
            <a:spLocks noGrp="1"/>
          </p:cNvSpPr>
          <p:nvPr>
            <p:ph type="dt" sz="half" idx="2"/>
          </p:nvPr>
        </p:nvSpPr>
        <p:spPr>
          <a:xfrm>
            <a:off x="990600" y="6248400"/>
            <a:ext cx="1905000" cy="457200"/>
          </a:xfrm>
          <a:prstGeom prst="rect">
            <a:avLst/>
          </a:prstGeom>
          <a:noFill/>
          <a:ln w="9525">
            <a:noFill/>
          </a:ln>
        </p:spPr>
        <p:txBody>
          <a:bodyPr anchor="b"/>
          <a:lstStyle>
            <a:lvl1pPr>
              <a:defRPr sz="1400">
                <a:solidFill>
                  <a:schemeClr val="bg2"/>
                </a:solidFill>
                <a:latin typeface="Tahoma" panose="020B0604030504040204" pitchFamily="34" charset="0"/>
              </a:defRPr>
            </a:lvl1pPr>
          </a:lstStyle>
          <a:p>
            <a:pPr fontAlgn="base"/>
            <a:endParaRPr lang="zh-CN" altLang="en-US" strike="noStrike" noProof="1" dirty="0">
              <a:latin typeface="Times New Roman" panose="02020603050405020304" pitchFamily="18" charset="0"/>
              <a:ea typeface="宋体" panose="02010600030101010101" pitchFamily="2" charset="-122"/>
            </a:endParaRPr>
          </a:p>
        </p:txBody>
      </p:sp>
      <p:sp>
        <p:nvSpPr>
          <p:cNvPr id="4111" name="页脚占位符 4110"/>
          <p:cNvSpPr>
            <a:spLocks noGrp="1"/>
          </p:cNvSpPr>
          <p:nvPr>
            <p:ph type="ftr" sz="quarter" idx="3"/>
          </p:nvPr>
        </p:nvSpPr>
        <p:spPr>
          <a:xfrm>
            <a:off x="3429000" y="6248400"/>
            <a:ext cx="2895600" cy="457200"/>
          </a:xfrm>
          <a:prstGeom prst="rect">
            <a:avLst/>
          </a:prstGeom>
          <a:noFill/>
          <a:ln w="9525">
            <a:noFill/>
          </a:ln>
        </p:spPr>
        <p:txBody>
          <a:bodyPr anchor="b"/>
          <a:lstStyle>
            <a:lvl1pPr algn="ctr">
              <a:defRPr sz="1400">
                <a:solidFill>
                  <a:schemeClr val="bg2"/>
                </a:solidFill>
                <a:latin typeface="Tahoma" panose="020B0604030504040204" pitchFamily="34" charset="0"/>
              </a:defRPr>
            </a:lvl1pPr>
          </a:lstStyle>
          <a:p>
            <a:pPr fontAlgn="base"/>
            <a:endParaRPr lang="zh-CN" altLang="en-US" strike="noStrike" noProof="1" dirty="0">
              <a:ea typeface="宋体" panose="02010600030101010101" pitchFamily="2" charset="-122"/>
            </a:endParaRPr>
          </a:p>
        </p:txBody>
      </p:sp>
      <p:sp>
        <p:nvSpPr>
          <p:cNvPr id="4112" name="灯片编号占位符 4111"/>
          <p:cNvSpPr>
            <a:spLocks noGrp="1"/>
          </p:cNvSpPr>
          <p:nvPr>
            <p:ph type="sldNum" sz="quarter" idx="4"/>
          </p:nvPr>
        </p:nvSpPr>
        <p:spPr>
          <a:xfrm>
            <a:off x="6858000" y="6248400"/>
            <a:ext cx="1905000" cy="457200"/>
          </a:xfrm>
          <a:prstGeom prst="rect">
            <a:avLst/>
          </a:prstGeom>
          <a:noFill/>
          <a:ln w="9525">
            <a:noFill/>
          </a:ln>
        </p:spPr>
        <p:txBody>
          <a:bodyPr anchor="b"/>
          <a:lstStyle>
            <a:lvl1pPr algn="r">
              <a:defRPr sz="1400">
                <a:solidFill>
                  <a:schemeClr val="bg2"/>
                </a:solidFill>
                <a:latin typeface="Tahoma" panose="020B0604030504040204" pitchFamily="34" charset="0"/>
              </a:defRPr>
            </a:lvl1pPr>
          </a:lstStyle>
          <a:p>
            <a:pPr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a typeface="宋体" panose="02010600030101010101" pitchFamily="2" charset="-122"/>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04051" y="617538"/>
            <a:ext cx="1951038" cy="551497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1150938" y="617538"/>
            <a:ext cx="5740009" cy="551497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p>
            <a:pPr lvl="0" fontAlgn="base"/>
            <a:endParaRPr lang="zh-CN" altLang="en-US" strike="noStrike" noProof="1" dirty="0">
              <a:ea typeface="宋体" panose="02010600030101010101" pitchFamily="2" charset="-122"/>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1182688" y="2017713"/>
            <a:ext cx="3808476" cy="41148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5146612" y="2017713"/>
            <a:ext cx="3808476" cy="41148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Times New Roman" panose="02020603050405020304" pitchFamily="18"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Times New Roman" panose="02020603050405020304" pitchFamily="18" charset="0"/>
              <a:ea typeface="宋体" panose="02010600030101010101" pitchFamily="2" charset="-122"/>
            </a:endParaRPr>
          </a:p>
        </p:txBody>
      </p:sp>
      <p:sp>
        <p:nvSpPr>
          <p:cNvPr id="8" name="页脚占位符 7"/>
          <p:cNvSpPr>
            <a:spLocks noGrp="1"/>
          </p:cNvSpPr>
          <p:nvPr>
            <p:ph type="ftr" sz="quarter" idx="11"/>
          </p:nvPr>
        </p:nvSpPr>
        <p:spPr/>
        <p:txBody>
          <a:bodyPr/>
          <a:p>
            <a:pPr lvl="0" fontAlgn="base"/>
            <a:endParaRPr lang="zh-CN" altLang="en-US" strike="noStrike" noProof="1" dirty="0">
              <a:ea typeface="宋体" panose="02010600030101010101" pitchFamily="2" charset="-122"/>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Times New Roman" panose="02020603050405020304" pitchFamily="18" charset="0"/>
              <a:ea typeface="宋体" panose="02010600030101010101" pitchFamily="2" charset="-122"/>
            </a:endParaRPr>
          </a:p>
        </p:txBody>
      </p:sp>
      <p:sp>
        <p:nvSpPr>
          <p:cNvPr id="4" name="页脚占位符 3"/>
          <p:cNvSpPr>
            <a:spLocks noGrp="1"/>
          </p:cNvSpPr>
          <p:nvPr>
            <p:ph type="ftr" sz="quarter" idx="11"/>
          </p:nvPr>
        </p:nvSpPr>
        <p:spPr/>
        <p:txBody>
          <a:bodyPr/>
          <a:p>
            <a:pPr lvl="0" fontAlgn="base"/>
            <a:endParaRPr lang="zh-CN" altLang="en-US" strike="noStrike" noProof="1" dirty="0">
              <a:ea typeface="宋体" panose="02010600030101010101" pitchFamily="2" charset="-122"/>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Times New Roman" panose="02020603050405020304" pitchFamily="18" charset="0"/>
              <a:ea typeface="宋体" panose="02010600030101010101" pitchFamily="2" charset="-122"/>
            </a:endParaRPr>
          </a:p>
        </p:txBody>
      </p:sp>
      <p:sp>
        <p:nvSpPr>
          <p:cNvPr id="3" name="页脚占位符 2"/>
          <p:cNvSpPr>
            <a:spLocks noGrp="1"/>
          </p:cNvSpPr>
          <p:nvPr>
            <p:ph type="ftr" sz="quarter" idx="11"/>
          </p:nvPr>
        </p:nvSpPr>
        <p:spPr/>
        <p:txBody>
          <a:bodyPr/>
          <a:p>
            <a:pPr lvl="0" fontAlgn="base"/>
            <a:endParaRPr lang="zh-CN" altLang="en-US" strike="noStrike" noProof="1" dirty="0">
              <a:ea typeface="宋体" panose="02010600030101010101" pitchFamily="2" charset="-122"/>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Times New Roman" panose="02020603050405020304" pitchFamily="18"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Times New Roman" panose="02020603050405020304" pitchFamily="18" charset="0"/>
              <a:ea typeface="宋体" panose="02010600030101010101" pitchFamily="2" charset="-122"/>
            </a:endParaRPr>
          </a:p>
        </p:txBody>
      </p:sp>
      <p:sp>
        <p:nvSpPr>
          <p:cNvPr id="6" name="页脚占位符 5"/>
          <p:cNvSpPr>
            <a:spLocks noGrp="1"/>
          </p:cNvSpPr>
          <p:nvPr>
            <p:ph type="ftr" sz="quarter" idx="11"/>
          </p:nvPr>
        </p:nvSpPr>
        <p:spPr/>
        <p:txBody>
          <a:bodyPr/>
          <a:p>
            <a:pPr lvl="0" fontAlgn="base"/>
            <a:endParaRPr lang="zh-CN" altLang="en-US" strike="noStrike" noProof="1" dirty="0">
              <a:ea typeface="宋体" panose="02010600030101010101" pitchFamily="2" charset="-122"/>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a typeface="宋体" panose="02010600030101010101" pitchFamily="2"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矩形 3073"/>
          <p:cNvSpPr/>
          <p:nvPr/>
        </p:nvSpPr>
        <p:spPr>
          <a:xfrm>
            <a:off x="417513" y="1098550"/>
            <a:ext cx="438150" cy="474663"/>
          </a:xfrm>
          <a:prstGeom prst="rect">
            <a:avLst/>
          </a:prstGeom>
          <a:solidFill>
            <a:schemeClr val="accent2"/>
          </a:solidFill>
          <a:ln w="9525">
            <a:noFill/>
          </a:ln>
        </p:spPr>
        <p:txBody>
          <a:bodyPr wrap="none" anchor="ctr"/>
          <a:p>
            <a:pPr lvl="0" indent="0" algn="ctr"/>
            <a:endParaRPr lang="zh-CN">
              <a:latin typeface="Tahoma" panose="020B0604030504040204" pitchFamily="34" charset="0"/>
              <a:ea typeface="宋体" panose="02010600030101010101" pitchFamily="2" charset="-122"/>
            </a:endParaRPr>
          </a:p>
        </p:txBody>
      </p:sp>
      <p:sp>
        <p:nvSpPr>
          <p:cNvPr id="1027" name="矩形 3074"/>
          <p:cNvSpPr/>
          <p:nvPr/>
        </p:nvSpPr>
        <p:spPr>
          <a:xfrm>
            <a:off x="800100" y="1098550"/>
            <a:ext cx="328613" cy="474663"/>
          </a:xfrm>
          <a:prstGeom prst="rect">
            <a:avLst/>
          </a:prstGeom>
          <a:gradFill rotWithShape="0">
            <a:gsLst>
              <a:gs pos="0">
                <a:schemeClr val="accent2"/>
              </a:gs>
              <a:gs pos="100000">
                <a:schemeClr val="bg1"/>
              </a:gs>
            </a:gsLst>
            <a:lin ang="0" scaled="1"/>
            <a:tileRect/>
          </a:gradFill>
          <a:ln w="9525">
            <a:noFill/>
          </a:ln>
        </p:spPr>
        <p:txBody>
          <a:bodyPr wrap="none" anchor="ctr"/>
          <a:p>
            <a:pPr lvl="0" indent="0" algn="ctr"/>
            <a:endParaRPr lang="zh-CN">
              <a:latin typeface="Tahoma" panose="020B0604030504040204" pitchFamily="34" charset="0"/>
              <a:ea typeface="宋体" panose="02010600030101010101" pitchFamily="2" charset="-122"/>
            </a:endParaRPr>
          </a:p>
        </p:txBody>
      </p:sp>
      <p:sp>
        <p:nvSpPr>
          <p:cNvPr id="1028" name="矩形 3075"/>
          <p:cNvSpPr/>
          <p:nvPr/>
        </p:nvSpPr>
        <p:spPr>
          <a:xfrm>
            <a:off x="541338" y="1520825"/>
            <a:ext cx="422275" cy="474663"/>
          </a:xfrm>
          <a:prstGeom prst="rect">
            <a:avLst/>
          </a:prstGeom>
          <a:solidFill>
            <a:schemeClr val="folHlink"/>
          </a:solidFill>
          <a:ln w="9525">
            <a:noFill/>
          </a:ln>
        </p:spPr>
        <p:txBody>
          <a:bodyPr wrap="none" anchor="ctr"/>
          <a:p>
            <a:pPr lvl="0" indent="0" algn="ctr"/>
            <a:endParaRPr lang="zh-CN">
              <a:latin typeface="Tahoma" panose="020B0604030504040204" pitchFamily="34" charset="0"/>
              <a:ea typeface="宋体" panose="02010600030101010101" pitchFamily="2" charset="-122"/>
            </a:endParaRPr>
          </a:p>
        </p:txBody>
      </p:sp>
      <p:sp>
        <p:nvSpPr>
          <p:cNvPr id="1029" name="矩形 3076"/>
          <p:cNvSpPr/>
          <p:nvPr/>
        </p:nvSpPr>
        <p:spPr>
          <a:xfrm>
            <a:off x="911225" y="1520825"/>
            <a:ext cx="368300" cy="474663"/>
          </a:xfrm>
          <a:prstGeom prst="rect">
            <a:avLst/>
          </a:prstGeom>
          <a:gradFill rotWithShape="0">
            <a:gsLst>
              <a:gs pos="0">
                <a:schemeClr val="folHlink"/>
              </a:gs>
              <a:gs pos="100000">
                <a:schemeClr val="bg1"/>
              </a:gs>
            </a:gsLst>
            <a:lin ang="0" scaled="1"/>
            <a:tileRect/>
          </a:gradFill>
          <a:ln w="9525">
            <a:noFill/>
          </a:ln>
        </p:spPr>
        <p:txBody>
          <a:bodyPr wrap="none" anchor="ctr"/>
          <a:p>
            <a:pPr lvl="0" indent="0" algn="ctr"/>
            <a:endParaRPr lang="zh-CN">
              <a:latin typeface="Tahoma" panose="020B0604030504040204" pitchFamily="34" charset="0"/>
              <a:ea typeface="宋体" panose="02010600030101010101" pitchFamily="2" charset="-122"/>
            </a:endParaRPr>
          </a:p>
        </p:txBody>
      </p:sp>
      <p:sp>
        <p:nvSpPr>
          <p:cNvPr id="1030" name="矩形 3077"/>
          <p:cNvSpPr/>
          <p:nvPr/>
        </p:nvSpPr>
        <p:spPr>
          <a:xfrm>
            <a:off x="127000" y="1447800"/>
            <a:ext cx="560388" cy="422275"/>
          </a:xfrm>
          <a:prstGeom prst="rect">
            <a:avLst/>
          </a:prstGeom>
          <a:gradFill rotWithShape="0">
            <a:gsLst>
              <a:gs pos="0">
                <a:schemeClr val="bg1"/>
              </a:gs>
              <a:gs pos="100000">
                <a:schemeClr val="hlink"/>
              </a:gs>
            </a:gsLst>
            <a:lin ang="18900000" scaled="1"/>
            <a:tileRect/>
          </a:gradFill>
          <a:ln w="9525">
            <a:noFill/>
          </a:ln>
        </p:spPr>
        <p:txBody>
          <a:bodyPr wrap="none" anchor="ctr"/>
          <a:p>
            <a:pPr lvl="0" indent="0" algn="ctr"/>
            <a:endParaRPr lang="zh-CN">
              <a:latin typeface="Tahoma" panose="020B0604030504040204" pitchFamily="34" charset="0"/>
              <a:ea typeface="宋体" panose="02010600030101010101" pitchFamily="2" charset="-122"/>
            </a:endParaRPr>
          </a:p>
        </p:txBody>
      </p:sp>
      <p:sp>
        <p:nvSpPr>
          <p:cNvPr id="1031" name="矩形 3078"/>
          <p:cNvSpPr/>
          <p:nvPr/>
        </p:nvSpPr>
        <p:spPr>
          <a:xfrm>
            <a:off x="762000" y="990600"/>
            <a:ext cx="31750" cy="1052513"/>
          </a:xfrm>
          <a:prstGeom prst="rect">
            <a:avLst/>
          </a:prstGeom>
          <a:solidFill>
            <a:schemeClr val="bg2"/>
          </a:solidFill>
          <a:ln w="9525">
            <a:noFill/>
          </a:ln>
        </p:spPr>
        <p:txBody>
          <a:bodyPr wrap="none" anchor="ctr"/>
          <a:p>
            <a:pPr lvl="0" indent="0" algn="ctr"/>
            <a:endParaRPr lang="zh-CN">
              <a:latin typeface="Tahoma" panose="020B0604030504040204" pitchFamily="34" charset="0"/>
              <a:ea typeface="宋体" panose="02010600030101010101" pitchFamily="2" charset="-122"/>
            </a:endParaRPr>
          </a:p>
        </p:txBody>
      </p:sp>
      <p:sp>
        <p:nvSpPr>
          <p:cNvPr id="1032" name="矩形 3079"/>
          <p:cNvSpPr/>
          <p:nvPr/>
        </p:nvSpPr>
        <p:spPr>
          <a:xfrm>
            <a:off x="442913" y="1781175"/>
            <a:ext cx="8226425" cy="31750"/>
          </a:xfrm>
          <a:prstGeom prst="rect">
            <a:avLst/>
          </a:prstGeom>
          <a:gradFill rotWithShape="0">
            <a:gsLst>
              <a:gs pos="0">
                <a:schemeClr val="bg2"/>
              </a:gs>
              <a:gs pos="100000">
                <a:schemeClr val="bg1"/>
              </a:gs>
            </a:gsLst>
            <a:lin ang="0" scaled="1"/>
            <a:tileRect/>
          </a:gradFill>
          <a:ln w="9525">
            <a:noFill/>
          </a:ln>
        </p:spPr>
        <p:txBody>
          <a:bodyPr wrap="none" anchor="ctr"/>
          <a:p>
            <a:pPr lvl="0" indent="0" algn="ctr"/>
            <a:endParaRPr lang="zh-CN">
              <a:latin typeface="Tahoma" panose="020B0604030504040204" pitchFamily="34" charset="0"/>
              <a:ea typeface="宋体" panose="02010600030101010101" pitchFamily="2" charset="-122"/>
            </a:endParaRPr>
          </a:p>
        </p:txBody>
      </p:sp>
      <p:sp>
        <p:nvSpPr>
          <p:cNvPr id="1033" name="标题 3080"/>
          <p:cNvSpPr>
            <a:spLocks noGrp="1"/>
          </p:cNvSpPr>
          <p:nvPr>
            <p:ph type="title"/>
          </p:nvPr>
        </p:nvSpPr>
        <p:spPr>
          <a:xfrm>
            <a:off x="1150938" y="617538"/>
            <a:ext cx="7793037" cy="1143000"/>
          </a:xfrm>
          <a:prstGeom prst="rect">
            <a:avLst/>
          </a:prstGeom>
          <a:noFill/>
          <a:ln w="9525">
            <a:noFill/>
          </a:ln>
        </p:spPr>
        <p:txBody>
          <a:bodyPr anchor="b"/>
          <a:p>
            <a:pPr lvl="0" indent="0"/>
            <a:r>
              <a:rPr lang="zh-CN" altLang="en-US" dirty="0"/>
              <a:t>单击此处编辑母版标题样式</a:t>
            </a:r>
            <a:endParaRPr lang="zh-CN" altLang="en-US" dirty="0"/>
          </a:p>
        </p:txBody>
      </p:sp>
      <p:sp>
        <p:nvSpPr>
          <p:cNvPr id="1034" name="文本占位符 3081"/>
          <p:cNvSpPr>
            <a:spLocks noGrp="1"/>
          </p:cNvSpPr>
          <p:nvPr>
            <p:ph type="body"/>
          </p:nvPr>
        </p:nvSpPr>
        <p:spPr>
          <a:xfrm>
            <a:off x="1182688" y="2017713"/>
            <a:ext cx="7772400" cy="4114800"/>
          </a:xfrm>
          <a:prstGeom prst="rect">
            <a:avLst/>
          </a:prstGeom>
          <a:noFill/>
          <a:ln w="9525">
            <a:noFill/>
          </a:ln>
        </p:spPr>
        <p:txBody>
          <a:bodyPr anchor="t"/>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3083" name="日期占位符 3082"/>
          <p:cNvSpPr>
            <a:spLocks noGrp="1"/>
          </p:cNvSpPr>
          <p:nvPr>
            <p:ph type="dt" sz="half" idx="2"/>
          </p:nvPr>
        </p:nvSpPr>
        <p:spPr>
          <a:xfrm>
            <a:off x="914400" y="6324600"/>
            <a:ext cx="1905000" cy="457200"/>
          </a:xfrm>
          <a:prstGeom prst="rect">
            <a:avLst/>
          </a:prstGeom>
          <a:noFill/>
          <a:ln w="9525">
            <a:noFill/>
          </a:ln>
        </p:spPr>
        <p:txBody>
          <a:bodyPr anchor="b"/>
          <a:lstStyle>
            <a:lvl1pPr>
              <a:defRPr sz="1400">
                <a:latin typeface="Tahoma" panose="020B0604030504040204" pitchFamily="34" charset="0"/>
              </a:defRPr>
            </a:lvl1pPr>
          </a:lstStyle>
          <a:p>
            <a:pPr lvl="0" fontAlgn="base"/>
            <a:endParaRPr lang="zh-CN" altLang="en-US" strike="noStrike" noProof="1" dirty="0">
              <a:latin typeface="Times New Roman" panose="02020603050405020304" pitchFamily="18" charset="0"/>
              <a:ea typeface="宋体" panose="02010600030101010101" pitchFamily="2" charset="-122"/>
            </a:endParaRPr>
          </a:p>
        </p:txBody>
      </p:sp>
      <p:sp>
        <p:nvSpPr>
          <p:cNvPr id="3084" name="页脚占位符 3083"/>
          <p:cNvSpPr>
            <a:spLocks noGrp="1"/>
          </p:cNvSpPr>
          <p:nvPr>
            <p:ph type="ftr" sz="quarter" idx="3"/>
          </p:nvPr>
        </p:nvSpPr>
        <p:spPr>
          <a:xfrm>
            <a:off x="3352800" y="6324600"/>
            <a:ext cx="2895600" cy="457200"/>
          </a:xfrm>
          <a:prstGeom prst="rect">
            <a:avLst/>
          </a:prstGeom>
          <a:noFill/>
          <a:ln w="9525">
            <a:noFill/>
          </a:ln>
        </p:spPr>
        <p:txBody>
          <a:bodyPr anchor="b"/>
          <a:lstStyle>
            <a:lvl1pPr algn="ctr">
              <a:defRPr sz="1400">
                <a:latin typeface="Tahoma" panose="020B0604030504040204" pitchFamily="34" charset="0"/>
              </a:defRPr>
            </a:lvl1pPr>
          </a:lstStyle>
          <a:p>
            <a:pPr lvl="0" fontAlgn="base"/>
            <a:endParaRPr lang="zh-CN" altLang="en-US" strike="noStrike" noProof="1" dirty="0">
              <a:ea typeface="宋体" panose="02010600030101010101" pitchFamily="2" charset="-122"/>
            </a:endParaRPr>
          </a:p>
        </p:txBody>
      </p:sp>
      <p:sp>
        <p:nvSpPr>
          <p:cNvPr id="3085" name="灯片编号占位符 3084"/>
          <p:cNvSpPr>
            <a:spLocks noGrp="1"/>
          </p:cNvSpPr>
          <p:nvPr>
            <p:ph type="sldNum" sz="quarter" idx="4"/>
          </p:nvPr>
        </p:nvSpPr>
        <p:spPr>
          <a:xfrm>
            <a:off x="6781800" y="6324600"/>
            <a:ext cx="1905000" cy="457200"/>
          </a:xfrm>
          <a:prstGeom prst="rect">
            <a:avLst/>
          </a:prstGeom>
          <a:noFill/>
          <a:ln w="9525">
            <a:noFill/>
          </a:ln>
        </p:spPr>
        <p:txBody>
          <a:bodyPr anchor="b"/>
          <a:lstStyle>
            <a:lvl1pPr algn="r">
              <a:defRPr sz="1400">
                <a:latin typeface="Tahoma" panose="020B0604030504040204" pitchFamily="34" charset="0"/>
              </a:defRPr>
            </a:lvl1pPr>
          </a:lstStyle>
          <a:p>
            <a:pPr lvl="0" fontAlgn="base"/>
            <a:fld id="{9A0DB2DC-4C9A-4742-B13C-FB6460FD3503}" type="slidenum">
              <a:rPr lang="zh-CN" altLang="en-US" strike="noStrike" noProof="1" dirty="0">
                <a:latin typeface="Tahoma" panose="020B0604030504040204" pitchFamily="34" charset="0"/>
                <a:ea typeface="宋体" panose="02010600030101010101" pitchFamily="2" charset="-122"/>
                <a:cs typeface="+mn-cs"/>
              </a:rPr>
            </a:fld>
            <a:endParaRPr lang="zh-CN" altLang="en-US" strike="noStrike" noProof="1" dirty="0">
              <a:latin typeface="Times New Roman" panose="02020603050405020304" pitchFamily="18"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l"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folHlink"/>
        </a:buClr>
        <a:buSzPct val="50000"/>
        <a:buFont typeface="Wingdings" panose="05000000000000000000" pitchFamily="2" charset="2"/>
        <a:buChar char="n"/>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accent2"/>
        </a:buClr>
        <a:buSzPct val="55000"/>
        <a:buFont typeface="Wingdings" panose="05000000000000000000" pitchFamily="2" charset="2"/>
        <a:buChar char="n"/>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accent1"/>
        </a:buClr>
        <a:buSzPct val="50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ahoma" panose="020B060403050404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3" name="标题 2049"/>
          <p:cNvSpPr>
            <a:spLocks noGrp="1"/>
          </p:cNvSpPr>
          <p:nvPr>
            <p:ph type="ctrTitle"/>
          </p:nvPr>
        </p:nvSpPr>
        <p:spPr>
          <a:xfrm>
            <a:off x="914400" y="1524000"/>
            <a:ext cx="7848600" cy="1447800"/>
          </a:xfrm>
        </p:spPr>
        <p:txBody>
          <a:bodyPr anchor="b"/>
          <a:p>
            <a:pPr algn="ctr" defTabSz="914400">
              <a:buNone/>
            </a:pPr>
            <a:r>
              <a:rPr lang="zh-CN" altLang="en-US" kern="1200" baseline="0" dirty="0">
                <a:latin typeface="+mj-lt"/>
                <a:ea typeface="幼圆" panose="02010509060101010101" pitchFamily="49" charset="-122"/>
                <a:cs typeface="+mj-cs"/>
              </a:rPr>
              <a:t>中华人民共和国传染病防治法及实施办法</a:t>
            </a:r>
            <a:endParaRPr lang="zh-CN" altLang="en-US" kern="1200" baseline="0">
              <a:latin typeface="+mj-lt"/>
              <a:ea typeface="幼圆" panose="02010509060101010101" pitchFamily="49" charset="-122"/>
              <a:cs typeface="+mj-cs"/>
            </a:endParaRPr>
          </a:p>
        </p:txBody>
      </p:sp>
      <p:sp>
        <p:nvSpPr>
          <p:cNvPr id="3074" name="副标题 2050"/>
          <p:cNvSpPr>
            <a:spLocks noGrp="1"/>
          </p:cNvSpPr>
          <p:nvPr>
            <p:ph type="subTitle" idx="1"/>
          </p:nvPr>
        </p:nvSpPr>
        <p:spPr>
          <a:xfrm>
            <a:off x="1371600" y="3886200"/>
            <a:ext cx="6400800" cy="1981200"/>
          </a:xfrm>
        </p:spPr>
        <p:txBody>
          <a:bodyPr anchor="t"/>
          <a:p>
            <a:pPr defTabSz="914400">
              <a:buSzPct val="60000"/>
            </a:pPr>
            <a:r>
              <a:rPr lang="zh-CN" altLang="en-US" sz="2800" kern="1200" baseline="0">
                <a:latin typeface="+mn-lt"/>
                <a:ea typeface="幼圆" panose="02010509060101010101" pitchFamily="49" charset="-122"/>
                <a:cs typeface="+mn-cs"/>
              </a:rPr>
              <a:t>法规科</a:t>
            </a:r>
            <a:endParaRPr lang="zh-CN" altLang="en-US" sz="2800" kern="1200" baseline="0">
              <a:latin typeface="+mn-lt"/>
              <a:ea typeface="幼圆" panose="02010509060101010101" pitchFamily="49" charset="-122"/>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标题 12289"/>
          <p:cNvSpPr>
            <a:spLocks noGrp="1"/>
          </p:cNvSpPr>
          <p:nvPr>
            <p:ph type="title"/>
          </p:nvPr>
        </p:nvSpPr>
        <p:spPr/>
        <p:txBody>
          <a:bodyPr anchor="b"/>
          <a:p>
            <a:pPr algn="ctr"/>
            <a:r>
              <a:rPr lang="zh-CN" altLang="en-US" dirty="0">
                <a:ea typeface="幼圆" panose="02010509060101010101" pitchFamily="49" charset="-122"/>
              </a:rPr>
              <a:t>预防（医疗保健机构职责）</a:t>
            </a:r>
            <a:endParaRPr lang="zh-CN" altLang="en-US">
              <a:solidFill>
                <a:srgbClr val="000000"/>
              </a:solidFill>
              <a:latin typeface="宋体" panose="02010600030101010101" pitchFamily="2" charset="-122"/>
            </a:endParaRPr>
          </a:p>
        </p:txBody>
      </p:sp>
      <p:sp>
        <p:nvSpPr>
          <p:cNvPr id="12290" name="文本占位符 12290"/>
          <p:cNvSpPr>
            <a:spLocks noGrp="1"/>
          </p:cNvSpPr>
          <p:nvPr>
            <p:ph idx="1"/>
          </p:nvPr>
        </p:nvSpPr>
        <p:spPr>
          <a:xfrm>
            <a:off x="762000" y="2017713"/>
            <a:ext cx="8229600" cy="4383087"/>
          </a:xfrm>
        </p:spPr>
        <p:txBody>
          <a:bodyPr anchor="t"/>
          <a:p>
            <a:pPr>
              <a:lnSpc>
                <a:spcPct val="90000"/>
              </a:lnSpc>
            </a:pPr>
            <a:r>
              <a:rPr lang="zh-CN" altLang="en-US" sz="2800" dirty="0">
                <a:latin typeface="幼圆" panose="02010509060101010101" pitchFamily="49" charset="-122"/>
                <a:ea typeface="幼圆" panose="02010509060101010101" pitchFamily="49" charset="-122"/>
              </a:rPr>
              <a:t>市、市辖区、县设立传染病医院或者指定医院设立传染病门诊和传染病病房。</a:t>
            </a:r>
            <a:endParaRPr lang="zh-CN" altLang="en-US" sz="2800" dirty="0">
              <a:latin typeface="幼圆" panose="02010509060101010101" pitchFamily="49" charset="-122"/>
              <a:ea typeface="幼圆" panose="02010509060101010101" pitchFamily="49" charset="-122"/>
            </a:endParaRPr>
          </a:p>
          <a:p>
            <a:pPr>
              <a:lnSpc>
                <a:spcPct val="90000"/>
              </a:lnSpc>
            </a:pPr>
            <a:r>
              <a:rPr lang="zh-CN" altLang="en-US" sz="2800" dirty="0">
                <a:solidFill>
                  <a:srgbClr val="000000"/>
                </a:solidFill>
                <a:latin typeface="幼圆" panose="02010509060101010101" pitchFamily="49" charset="-122"/>
                <a:ea typeface="幼圆" panose="02010509060101010101" pitchFamily="49" charset="-122"/>
              </a:rPr>
              <a:t>医疗保健机构必须按照国务院卫生行政部门的有关规定，严格执行消毒隔离制度，防止医院内感染和医源性感染。</a:t>
            </a:r>
            <a:r>
              <a:rPr lang="zh-CN" altLang="en-US" sz="2800" dirty="0">
                <a:latin typeface="幼圆" panose="02010509060101010101" pitchFamily="49" charset="-122"/>
                <a:ea typeface="幼圆" panose="02010509060101010101" pitchFamily="49" charset="-122"/>
              </a:rPr>
              <a:t> </a:t>
            </a:r>
            <a:endParaRPr lang="zh-CN" altLang="en-US" sz="2800" dirty="0">
              <a:latin typeface="幼圆" panose="02010509060101010101" pitchFamily="49" charset="-122"/>
              <a:ea typeface="幼圆" panose="02010509060101010101" pitchFamily="49" charset="-122"/>
            </a:endParaRPr>
          </a:p>
          <a:p>
            <a:pPr>
              <a:lnSpc>
                <a:spcPct val="90000"/>
              </a:lnSpc>
            </a:pPr>
            <a:r>
              <a:rPr lang="zh-CN" altLang="en-US" sz="2800" dirty="0">
                <a:solidFill>
                  <a:srgbClr val="000000"/>
                </a:solidFill>
                <a:latin typeface="幼圆" panose="02010509060101010101" pitchFamily="49" charset="-122"/>
                <a:ea typeface="幼圆" panose="02010509060101010101" pitchFamily="49" charset="-122"/>
              </a:rPr>
              <a:t>医疗保健机构在本单位及责任地段内承担下列工作：</a:t>
            </a:r>
            <a:endParaRPr lang="zh-CN" altLang="en-US" sz="2800" dirty="0">
              <a:solidFill>
                <a:srgbClr val="000000"/>
              </a:solidFill>
              <a:latin typeface="幼圆" panose="02010509060101010101" pitchFamily="49" charset="-122"/>
              <a:ea typeface="幼圆" panose="02010509060101010101" pitchFamily="49" charset="-122"/>
            </a:endParaRPr>
          </a:p>
          <a:p>
            <a:pPr lvl="1">
              <a:lnSpc>
                <a:spcPct val="90000"/>
              </a:lnSpc>
            </a:pPr>
            <a:r>
              <a:rPr lang="zh-CN" altLang="en-US" sz="2400" dirty="0">
                <a:solidFill>
                  <a:srgbClr val="000000"/>
                </a:solidFill>
                <a:latin typeface="幼圆" panose="02010509060101010101" pitchFamily="49" charset="-122"/>
                <a:ea typeface="幼圆" panose="02010509060101010101" pitchFamily="49" charset="-122"/>
              </a:rPr>
              <a:t>传染病疫情报告和管理；</a:t>
            </a:r>
            <a:endParaRPr lang="zh-CN" altLang="en-US" sz="2400" dirty="0">
              <a:solidFill>
                <a:srgbClr val="000000"/>
              </a:solidFill>
              <a:latin typeface="幼圆" panose="02010509060101010101" pitchFamily="49" charset="-122"/>
              <a:ea typeface="幼圆" panose="02010509060101010101" pitchFamily="49" charset="-122"/>
            </a:endParaRPr>
          </a:p>
          <a:p>
            <a:pPr lvl="1">
              <a:lnSpc>
                <a:spcPct val="90000"/>
              </a:lnSpc>
            </a:pPr>
            <a:r>
              <a:rPr lang="zh-CN" altLang="en-US" sz="2400" dirty="0">
                <a:solidFill>
                  <a:srgbClr val="000000"/>
                </a:solidFill>
                <a:latin typeface="幼圆" panose="02010509060101010101" pitchFamily="49" charset="-122"/>
                <a:ea typeface="幼圆" panose="02010509060101010101" pitchFamily="49" charset="-122"/>
              </a:rPr>
              <a:t>传染病预防和控制工作；</a:t>
            </a:r>
            <a:endParaRPr lang="zh-CN" altLang="en-US" sz="2400" dirty="0">
              <a:solidFill>
                <a:srgbClr val="000000"/>
              </a:solidFill>
              <a:latin typeface="幼圆" panose="02010509060101010101" pitchFamily="49" charset="-122"/>
              <a:ea typeface="幼圆" panose="02010509060101010101" pitchFamily="49" charset="-122"/>
            </a:endParaRPr>
          </a:p>
          <a:p>
            <a:pPr lvl="1">
              <a:lnSpc>
                <a:spcPct val="90000"/>
              </a:lnSpc>
            </a:pPr>
            <a:r>
              <a:rPr lang="zh-CN" altLang="en-US" sz="2400" dirty="0">
                <a:solidFill>
                  <a:srgbClr val="000000"/>
                </a:solidFill>
                <a:latin typeface="幼圆" panose="02010509060101010101" pitchFamily="49" charset="-122"/>
                <a:ea typeface="幼圆" panose="02010509060101010101" pitchFamily="49" charset="-122"/>
              </a:rPr>
              <a:t>卫生行政部门指定的卫生防疫机构交付的传染病防治和监测任务。</a:t>
            </a:r>
            <a:r>
              <a:rPr lang="zh-CN" altLang="en-US" sz="2400" dirty="0">
                <a:latin typeface="幼圆" panose="02010509060101010101" pitchFamily="49" charset="-122"/>
                <a:ea typeface="幼圆" panose="02010509060101010101" pitchFamily="49" charset="-122"/>
              </a:rPr>
              <a:t> </a:t>
            </a:r>
            <a:endParaRPr lang="zh-CN" altLang="en-US" sz="2400" dirty="0">
              <a:latin typeface="幼圆" panose="02010509060101010101" pitchFamily="49" charset="-122"/>
              <a:ea typeface="幼圆" panose="02010509060101010101" pitchFamily="49" charset="-122"/>
            </a:endParaRPr>
          </a:p>
          <a:p>
            <a:pPr>
              <a:lnSpc>
                <a:spcPct val="90000"/>
              </a:lnSpc>
            </a:pPr>
            <a:endParaRPr lang="zh-CN" altLang="en-US" sz="2400">
              <a:latin typeface="幼圆" panose="02010509060101010101" pitchFamily="49" charset="-122"/>
              <a:ea typeface="幼圆" panose="02010509060101010101" pitchFamily="49"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标题 13313"/>
          <p:cNvSpPr>
            <a:spLocks noGrp="1"/>
          </p:cNvSpPr>
          <p:nvPr>
            <p:ph type="title"/>
          </p:nvPr>
        </p:nvSpPr>
        <p:spPr>
          <a:xfrm>
            <a:off x="1150938" y="617538"/>
            <a:ext cx="7793037" cy="982662"/>
          </a:xfrm>
        </p:spPr>
        <p:txBody>
          <a:bodyPr anchor="b"/>
          <a:p>
            <a:pPr algn="ctr"/>
            <a:r>
              <a:rPr lang="zh-CN" altLang="en-US" dirty="0">
                <a:ea typeface="幼圆" panose="02010509060101010101" pitchFamily="49" charset="-122"/>
              </a:rPr>
              <a:t>疫情报告与公布</a:t>
            </a:r>
            <a:endParaRPr lang="zh-CN" altLang="en-US">
              <a:ea typeface="幼圆" panose="02010509060101010101" pitchFamily="49" charset="-122"/>
            </a:endParaRPr>
          </a:p>
        </p:txBody>
      </p:sp>
      <p:sp>
        <p:nvSpPr>
          <p:cNvPr id="13314" name="文本占位符 13314"/>
          <p:cNvSpPr>
            <a:spLocks noGrp="1"/>
          </p:cNvSpPr>
          <p:nvPr>
            <p:ph idx="1"/>
          </p:nvPr>
        </p:nvSpPr>
        <p:spPr>
          <a:xfrm>
            <a:off x="838200" y="2017713"/>
            <a:ext cx="8116888" cy="4114800"/>
          </a:xfrm>
        </p:spPr>
        <p:txBody>
          <a:bodyPr anchor="t"/>
          <a:p>
            <a:pPr>
              <a:lnSpc>
                <a:spcPct val="90000"/>
              </a:lnSpc>
            </a:pPr>
            <a:r>
              <a:rPr lang="zh-CN" altLang="en-US" dirty="0">
                <a:latin typeface="幼圆" panose="02010509060101010101" pitchFamily="49" charset="-122"/>
                <a:ea typeface="幼圆" panose="02010509060101010101" pitchFamily="49" charset="-122"/>
              </a:rPr>
              <a:t>甲类传染病：鼠疫、霍乱</a:t>
            </a:r>
            <a:r>
              <a:rPr lang="zh-CN" altLang="en-US" dirty="0">
                <a:solidFill>
                  <a:srgbClr val="000000"/>
                </a:solidFill>
                <a:latin typeface="幼圆" panose="02010509060101010101" pitchFamily="49" charset="-122"/>
                <a:ea typeface="幼圆" panose="02010509060101010101" pitchFamily="49" charset="-122"/>
              </a:rPr>
              <a:t>病原携带者和疑似传染病病人时</a:t>
            </a:r>
            <a:r>
              <a:rPr lang="zh-CN" altLang="en-US" dirty="0">
                <a:latin typeface="幼圆" panose="02010509060101010101" pitchFamily="49" charset="-122"/>
                <a:ea typeface="幼圆" panose="02010509060101010101" pitchFamily="49" charset="-122"/>
              </a:rPr>
              <a:t> 。</a:t>
            </a:r>
            <a:endParaRPr lang="zh-CN" altLang="en-US" dirty="0">
              <a:latin typeface="幼圆" panose="02010509060101010101" pitchFamily="49" charset="-122"/>
              <a:ea typeface="幼圆" panose="02010509060101010101" pitchFamily="49" charset="-122"/>
            </a:endParaRPr>
          </a:p>
          <a:p>
            <a:pPr>
              <a:lnSpc>
                <a:spcPct val="90000"/>
              </a:lnSpc>
            </a:pPr>
            <a:r>
              <a:rPr lang="zh-CN" altLang="en-US" dirty="0">
                <a:latin typeface="幼圆" panose="02010509060101010101" pitchFamily="49" charset="-122"/>
                <a:ea typeface="幼圆" panose="02010509060101010101" pitchFamily="49" charset="-122"/>
              </a:rPr>
              <a:t>报告时限：</a:t>
            </a:r>
            <a:r>
              <a:rPr lang="zh-CN" altLang="en-US" dirty="0">
                <a:solidFill>
                  <a:srgbClr val="000000"/>
                </a:solidFill>
                <a:latin typeface="幼圆" panose="02010509060101010101" pitchFamily="49" charset="-122"/>
                <a:ea typeface="幼圆" panose="02010509060101010101" pitchFamily="49" charset="-122"/>
              </a:rPr>
              <a:t>城镇于</a:t>
            </a:r>
            <a:r>
              <a:rPr lang="en-US" altLang="zh-CN" dirty="0">
                <a:solidFill>
                  <a:srgbClr val="000000"/>
                </a:solidFill>
                <a:latin typeface="幼圆" panose="02010509060101010101" pitchFamily="49" charset="-122"/>
                <a:ea typeface="幼圆" panose="02010509060101010101" pitchFamily="49" charset="-122"/>
              </a:rPr>
              <a:t>6</a:t>
            </a:r>
            <a:r>
              <a:rPr lang="zh-CN" altLang="en-US" dirty="0">
                <a:solidFill>
                  <a:srgbClr val="000000"/>
                </a:solidFill>
                <a:latin typeface="幼圆" panose="02010509060101010101" pitchFamily="49" charset="-122"/>
                <a:ea typeface="幼圆" panose="02010509060101010101" pitchFamily="49" charset="-122"/>
              </a:rPr>
              <a:t>小时内，农村于</a:t>
            </a:r>
            <a:r>
              <a:rPr lang="en-US" altLang="zh-CN" dirty="0">
                <a:solidFill>
                  <a:srgbClr val="000000"/>
                </a:solidFill>
                <a:latin typeface="幼圆" panose="02010509060101010101" pitchFamily="49" charset="-122"/>
                <a:ea typeface="幼圆" panose="02010509060101010101" pitchFamily="49" charset="-122"/>
              </a:rPr>
              <a:t>12</a:t>
            </a:r>
            <a:r>
              <a:rPr lang="zh-CN" altLang="en-US" dirty="0">
                <a:solidFill>
                  <a:srgbClr val="000000"/>
                </a:solidFill>
                <a:latin typeface="幼圆" panose="02010509060101010101" pitchFamily="49" charset="-122"/>
                <a:ea typeface="幼圆" panose="02010509060101010101" pitchFamily="49" charset="-122"/>
              </a:rPr>
              <a:t>小时内，以最快的通讯方式向发病地的卫生防疫机构报告，并同时报出传染病报告卡。</a:t>
            </a:r>
            <a:r>
              <a:rPr lang="zh-CN" altLang="en-US" dirty="0">
                <a:latin typeface="幼圆" panose="02010509060101010101" pitchFamily="49" charset="-122"/>
                <a:ea typeface="幼圆" panose="02010509060101010101" pitchFamily="49" charset="-122"/>
              </a:rPr>
              <a:t> </a:t>
            </a:r>
            <a:endParaRPr lang="zh-CN" altLang="en-US" dirty="0">
              <a:latin typeface="幼圆" panose="02010509060101010101" pitchFamily="49" charset="-122"/>
              <a:ea typeface="幼圆" panose="02010509060101010101" pitchFamily="49" charset="-122"/>
            </a:endParaRPr>
          </a:p>
          <a:p>
            <a:pPr>
              <a:lnSpc>
                <a:spcPct val="90000"/>
              </a:lnSpc>
            </a:pPr>
            <a:r>
              <a:rPr lang="zh-CN" altLang="en-US" dirty="0">
                <a:solidFill>
                  <a:srgbClr val="000000"/>
                </a:solidFill>
                <a:latin typeface="幼圆" panose="02010509060101010101" pitchFamily="49" charset="-122"/>
                <a:ea typeface="幼圆" panose="02010509060101010101" pitchFamily="49" charset="-122"/>
              </a:rPr>
              <a:t>乙类传染病中的艾滋病、肺炭疽的病人、传染性非典型肺炎、病原携带者和疑似传染病病人按</a:t>
            </a:r>
            <a:r>
              <a:rPr lang="zh-CN" altLang="en-US" dirty="0">
                <a:latin typeface="幼圆" panose="02010509060101010101" pitchFamily="49" charset="-122"/>
                <a:ea typeface="幼圆" panose="02010509060101010101" pitchFamily="49" charset="-122"/>
              </a:rPr>
              <a:t>甲类传染病</a:t>
            </a:r>
            <a:r>
              <a:rPr lang="zh-CN" altLang="en-US" dirty="0">
                <a:solidFill>
                  <a:srgbClr val="000000"/>
                </a:solidFill>
                <a:latin typeface="幼圆" panose="02010509060101010101" pitchFamily="49" charset="-122"/>
                <a:ea typeface="幼圆" panose="02010509060101010101" pitchFamily="49" charset="-122"/>
              </a:rPr>
              <a:t>报告。</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标题 14337"/>
          <p:cNvSpPr>
            <a:spLocks noGrp="1"/>
          </p:cNvSpPr>
          <p:nvPr>
            <p:ph type="title"/>
          </p:nvPr>
        </p:nvSpPr>
        <p:spPr>
          <a:xfrm>
            <a:off x="1150938" y="617538"/>
            <a:ext cx="7793037" cy="982662"/>
          </a:xfrm>
        </p:spPr>
        <p:txBody>
          <a:bodyPr anchor="b"/>
          <a:p>
            <a:pPr algn="ctr"/>
            <a:r>
              <a:rPr lang="zh-CN" altLang="en-US" dirty="0">
                <a:ea typeface="幼圆" panose="02010509060101010101" pitchFamily="49" charset="-122"/>
              </a:rPr>
              <a:t>疫情报告与公布</a:t>
            </a:r>
            <a:endParaRPr lang="zh-CN" altLang="en-US">
              <a:ea typeface="幼圆" panose="02010509060101010101" pitchFamily="49" charset="-122"/>
            </a:endParaRPr>
          </a:p>
        </p:txBody>
      </p:sp>
      <p:sp>
        <p:nvSpPr>
          <p:cNvPr id="14338" name="文本占位符 14338"/>
          <p:cNvSpPr>
            <a:spLocks noGrp="1"/>
          </p:cNvSpPr>
          <p:nvPr>
            <p:ph idx="1"/>
          </p:nvPr>
        </p:nvSpPr>
        <p:spPr>
          <a:xfrm>
            <a:off x="838200" y="2017713"/>
            <a:ext cx="8116888" cy="4114800"/>
          </a:xfrm>
        </p:spPr>
        <p:txBody>
          <a:bodyPr anchor="t"/>
          <a:p>
            <a:r>
              <a:rPr lang="zh-CN" altLang="en-US" sz="2800" dirty="0">
                <a:solidFill>
                  <a:srgbClr val="000000"/>
                </a:solidFill>
                <a:latin typeface="幼圆" panose="02010509060101010101" pitchFamily="49" charset="-122"/>
                <a:ea typeface="幼圆" panose="02010509060101010101" pitchFamily="49" charset="-122"/>
              </a:rPr>
              <a:t>发现乙类传染病病人、病原携带者和疑似传染病病人时，城镇于</a:t>
            </a:r>
            <a:r>
              <a:rPr lang="en-US" altLang="zh-CN" sz="2800" dirty="0">
                <a:solidFill>
                  <a:srgbClr val="000000"/>
                </a:solidFill>
                <a:latin typeface="幼圆" panose="02010509060101010101" pitchFamily="49" charset="-122"/>
                <a:ea typeface="幼圆" panose="02010509060101010101" pitchFamily="49" charset="-122"/>
              </a:rPr>
              <a:t>12</a:t>
            </a:r>
            <a:r>
              <a:rPr lang="zh-CN" altLang="en-US" sz="2800" dirty="0">
                <a:solidFill>
                  <a:srgbClr val="000000"/>
                </a:solidFill>
                <a:latin typeface="幼圆" panose="02010509060101010101" pitchFamily="49" charset="-122"/>
                <a:ea typeface="幼圆" panose="02010509060101010101" pitchFamily="49" charset="-122"/>
              </a:rPr>
              <a:t>小时内，农村于</a:t>
            </a:r>
            <a:r>
              <a:rPr lang="en-US" altLang="zh-CN" sz="2800" dirty="0">
                <a:solidFill>
                  <a:srgbClr val="000000"/>
                </a:solidFill>
                <a:latin typeface="幼圆" panose="02010509060101010101" pitchFamily="49" charset="-122"/>
                <a:ea typeface="幼圆" panose="02010509060101010101" pitchFamily="49" charset="-122"/>
              </a:rPr>
              <a:t>24</a:t>
            </a:r>
            <a:r>
              <a:rPr lang="zh-CN" altLang="en-US" sz="2800" dirty="0">
                <a:solidFill>
                  <a:srgbClr val="000000"/>
                </a:solidFill>
                <a:latin typeface="幼圆" panose="02010509060101010101" pitchFamily="49" charset="-122"/>
                <a:ea typeface="幼圆" panose="02010509060101010101" pitchFamily="49" charset="-122"/>
              </a:rPr>
              <a:t>小时内向发病地的卫生防疫机构报出传染病报告卡。</a:t>
            </a:r>
            <a:endParaRPr lang="zh-CN" altLang="en-US" sz="2800" dirty="0">
              <a:solidFill>
                <a:srgbClr val="000000"/>
              </a:solidFill>
              <a:latin typeface="幼圆" panose="02010509060101010101" pitchFamily="49" charset="-122"/>
              <a:ea typeface="幼圆" panose="02010509060101010101" pitchFamily="49" charset="-122"/>
            </a:endParaRPr>
          </a:p>
          <a:p>
            <a:endParaRPr lang="zh-CN" altLang="en-US" sz="2800" dirty="0">
              <a:solidFill>
                <a:srgbClr val="000000"/>
              </a:solidFill>
              <a:latin typeface="幼圆" panose="02010509060101010101" pitchFamily="49" charset="-122"/>
              <a:ea typeface="幼圆" panose="02010509060101010101" pitchFamily="49" charset="-122"/>
            </a:endParaRPr>
          </a:p>
          <a:p>
            <a:r>
              <a:rPr lang="zh-CN" altLang="en-US" sz="2800" dirty="0">
                <a:solidFill>
                  <a:srgbClr val="000000"/>
                </a:solidFill>
                <a:latin typeface="幼圆" panose="02010509060101010101" pitchFamily="49" charset="-122"/>
                <a:ea typeface="幼圆" panose="02010509060101010101" pitchFamily="49" charset="-122"/>
              </a:rPr>
              <a:t>责任疫情报告人在</a:t>
            </a:r>
            <a:r>
              <a:rPr lang="zh-CN" altLang="en-US" sz="2800" dirty="0">
                <a:solidFill>
                  <a:schemeClr val="hlink"/>
                </a:solidFill>
                <a:latin typeface="幼圆" panose="02010509060101010101" pitchFamily="49" charset="-122"/>
                <a:ea typeface="幼圆" panose="02010509060101010101" pitchFamily="49" charset="-122"/>
              </a:rPr>
              <a:t>丙类传染病监测区</a:t>
            </a:r>
            <a:r>
              <a:rPr lang="zh-CN" altLang="en-US" sz="2800" dirty="0">
                <a:solidFill>
                  <a:srgbClr val="000000"/>
                </a:solidFill>
                <a:latin typeface="幼圆" panose="02010509060101010101" pitchFamily="49" charset="-122"/>
                <a:ea typeface="幼圆" panose="02010509060101010101" pitchFamily="49" charset="-122"/>
              </a:rPr>
              <a:t>内发现丙类传染病病人时，应当在</a:t>
            </a:r>
            <a:r>
              <a:rPr lang="en-US" altLang="zh-CN" sz="2800" dirty="0">
                <a:solidFill>
                  <a:srgbClr val="000000"/>
                </a:solidFill>
                <a:latin typeface="幼圆" panose="02010509060101010101" pitchFamily="49" charset="-122"/>
                <a:ea typeface="幼圆" panose="02010509060101010101" pitchFamily="49" charset="-122"/>
              </a:rPr>
              <a:t>24</a:t>
            </a:r>
            <a:r>
              <a:rPr lang="zh-CN" altLang="en-US" sz="2800" dirty="0">
                <a:solidFill>
                  <a:srgbClr val="000000"/>
                </a:solidFill>
                <a:latin typeface="幼圆" panose="02010509060101010101" pitchFamily="49" charset="-122"/>
                <a:ea typeface="幼圆" panose="02010509060101010101" pitchFamily="49" charset="-122"/>
              </a:rPr>
              <a:t>小时内向发病地的卫生防疫机构报出传染病报告卡</a:t>
            </a:r>
            <a:r>
              <a:rPr lang="zh-CN" altLang="en-US" dirty="0">
                <a:solidFill>
                  <a:srgbClr val="000000"/>
                </a:solidFill>
                <a:latin typeface="宋体" panose="02010600030101010101" pitchFamily="2" charset="-122"/>
              </a:rPr>
              <a:t>。</a:t>
            </a:r>
            <a:r>
              <a:rPr lang="zh-CN" altLang="en-US" dirty="0"/>
              <a:t> </a:t>
            </a:r>
            <a:endParaRPr lang="zh-CN" altLang="en-US" dirty="0"/>
          </a:p>
          <a:p>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标题 15361"/>
          <p:cNvSpPr>
            <a:spLocks noGrp="1"/>
          </p:cNvSpPr>
          <p:nvPr>
            <p:ph type="title"/>
          </p:nvPr>
        </p:nvSpPr>
        <p:spPr/>
        <p:txBody>
          <a:bodyPr anchor="b"/>
          <a:p>
            <a:pPr algn="ctr"/>
            <a:r>
              <a:rPr lang="zh-CN" altLang="en-US" dirty="0">
                <a:ea typeface="幼圆" panose="02010509060101010101" pitchFamily="49" charset="-122"/>
              </a:rPr>
              <a:t>疫情公布</a:t>
            </a:r>
            <a:endParaRPr lang="zh-CN" altLang="en-US">
              <a:ea typeface="幼圆" panose="02010509060101010101" pitchFamily="49" charset="-122"/>
            </a:endParaRPr>
          </a:p>
        </p:txBody>
      </p:sp>
      <p:sp>
        <p:nvSpPr>
          <p:cNvPr id="15362" name="文本占位符 15362"/>
          <p:cNvSpPr>
            <a:spLocks noGrp="1"/>
          </p:cNvSpPr>
          <p:nvPr>
            <p:ph idx="1"/>
          </p:nvPr>
        </p:nvSpPr>
        <p:spPr>
          <a:xfrm>
            <a:off x="1182688" y="2017713"/>
            <a:ext cx="7427912" cy="4114800"/>
          </a:xfrm>
        </p:spPr>
        <p:txBody>
          <a:bodyPr anchor="t"/>
          <a:p>
            <a:pPr>
              <a:lnSpc>
                <a:spcPct val="90000"/>
              </a:lnSpc>
            </a:pPr>
            <a:r>
              <a:rPr lang="zh-CN" altLang="en-US" sz="2800" dirty="0">
                <a:ea typeface="幼圆" panose="02010509060101010101" pitchFamily="49" charset="-122"/>
              </a:rPr>
              <a:t>权限：</a:t>
            </a:r>
            <a:r>
              <a:rPr lang="zh-CN" altLang="en-US" sz="2400" dirty="0">
                <a:ea typeface="幼圆" panose="02010509060101010101" pitchFamily="49" charset="-122"/>
              </a:rPr>
              <a:t>国务院卫生行政部门应当及时地如实通报和公布疫情，并可以授权省、自治区、直辖市政府卫生行政部门及时地如实通报和公布本行政区域的疫情。</a:t>
            </a:r>
            <a:endParaRPr lang="zh-CN" altLang="en-US" sz="2400" dirty="0">
              <a:ea typeface="幼圆" panose="02010509060101010101" pitchFamily="49" charset="-122"/>
            </a:endParaRPr>
          </a:p>
          <a:p>
            <a:pPr>
              <a:lnSpc>
                <a:spcPct val="90000"/>
              </a:lnSpc>
            </a:pPr>
            <a:r>
              <a:rPr lang="zh-CN" altLang="en-US" sz="2400" dirty="0">
                <a:ea typeface="幼圆" panose="02010509060101010101" pitchFamily="49" charset="-122"/>
              </a:rPr>
              <a:t>各级政府有关主管人员和从事传染病的医疗保健、卫生防疫、监督管理的人员，不得隐瞒、谎报或者授意他人隐瞒、谎报疫情。</a:t>
            </a:r>
            <a:endParaRPr lang="zh-CN" altLang="en-US" sz="2400" dirty="0">
              <a:ea typeface="幼圆" panose="02010509060101010101" pitchFamily="49" charset="-122"/>
            </a:endParaRPr>
          </a:p>
          <a:p>
            <a:pPr>
              <a:lnSpc>
                <a:spcPct val="90000"/>
              </a:lnSpc>
            </a:pPr>
            <a:r>
              <a:rPr lang="zh-CN" altLang="en-US" sz="2800" dirty="0">
                <a:solidFill>
                  <a:srgbClr val="000000"/>
                </a:solidFill>
                <a:latin typeface="宋体" panose="02010600030101010101" pitchFamily="2" charset="-122"/>
                <a:ea typeface="幼圆" panose="02010509060101010101" pitchFamily="49" charset="-122"/>
              </a:rPr>
              <a:t>限制：</a:t>
            </a:r>
            <a:r>
              <a:rPr lang="zh-CN" altLang="en-US" sz="2400" dirty="0">
                <a:solidFill>
                  <a:srgbClr val="000000"/>
                </a:solidFill>
                <a:latin typeface="宋体" panose="02010600030101010101" pitchFamily="2" charset="-122"/>
                <a:ea typeface="幼圆" panose="02010509060101010101" pitchFamily="49" charset="-122"/>
              </a:rPr>
              <a:t>未经县级以上政府卫生行政部门批准，不得将就诊的淋病、梅毒、麻风病、艾滋病病人和艾滋病病原携带者及其家属的姓名、住址和个人病史公开。</a:t>
            </a:r>
            <a:endParaRPr lang="zh-CN" altLang="en-US" sz="2400">
              <a:ea typeface="幼圆" panose="02010509060101010101" pitchFamily="49"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6385"/>
          <p:cNvSpPr>
            <a:spLocks noGrp="1"/>
          </p:cNvSpPr>
          <p:nvPr>
            <p:ph type="title"/>
          </p:nvPr>
        </p:nvSpPr>
        <p:spPr>
          <a:xfrm>
            <a:off x="1150938" y="617538"/>
            <a:ext cx="7793037" cy="1058862"/>
          </a:xfrm>
        </p:spPr>
        <p:txBody>
          <a:bodyPr anchor="b"/>
          <a:p>
            <a:pPr algn="ctr"/>
            <a:r>
              <a:rPr lang="zh-CN" altLang="en-US" dirty="0">
                <a:ea typeface="幼圆" panose="02010509060101010101" pitchFamily="49" charset="-122"/>
              </a:rPr>
              <a:t>控制措施（隔离治疗）</a:t>
            </a:r>
            <a:endParaRPr lang="zh-CN" altLang="en-US">
              <a:ea typeface="幼圆" panose="02010509060101010101" pitchFamily="49" charset="-122"/>
            </a:endParaRPr>
          </a:p>
        </p:txBody>
      </p:sp>
      <p:sp>
        <p:nvSpPr>
          <p:cNvPr id="16386" name="文本占位符 16386"/>
          <p:cNvSpPr>
            <a:spLocks noGrp="1"/>
          </p:cNvSpPr>
          <p:nvPr>
            <p:ph idx="1"/>
          </p:nvPr>
        </p:nvSpPr>
        <p:spPr>
          <a:xfrm>
            <a:off x="1182688" y="2209800"/>
            <a:ext cx="7351712" cy="3922713"/>
          </a:xfrm>
        </p:spPr>
        <p:txBody>
          <a:bodyPr anchor="t"/>
          <a:p>
            <a:r>
              <a:rPr lang="zh-CN" altLang="en-US" sz="3600" dirty="0">
                <a:ea typeface="幼圆" panose="02010509060101010101" pitchFamily="49" charset="-122"/>
              </a:rPr>
              <a:t>隔离治疗：</a:t>
            </a:r>
            <a:r>
              <a:rPr lang="zh-CN" altLang="en-US" dirty="0">
                <a:ea typeface="幼圆" panose="02010509060101010101" pitchFamily="49" charset="-122"/>
              </a:rPr>
              <a:t>医疗保健机构、卫生防疫机构发现传染病时，应当及时对甲类传染病病人和病原携带者，乙类传染病中的艾滋病病人、炭疽中的肺炭疽病人、</a:t>
            </a:r>
            <a:r>
              <a:rPr lang="zh-CN" altLang="en-US" dirty="0">
                <a:solidFill>
                  <a:srgbClr val="000000"/>
                </a:solidFill>
                <a:latin typeface="幼圆" panose="02010509060101010101" pitchFamily="49" charset="-122"/>
                <a:ea typeface="幼圆" panose="02010509060101010101" pitchFamily="49" charset="-122"/>
              </a:rPr>
              <a:t>传染性非典型肺炎</a:t>
            </a:r>
            <a:r>
              <a:rPr lang="zh-CN" altLang="en-US" dirty="0">
                <a:ea typeface="幼圆" panose="02010509060101010101" pitchFamily="49" charset="-122"/>
              </a:rPr>
              <a:t>病人和疑似病人予以隔离</a:t>
            </a:r>
            <a:r>
              <a:rPr lang="zh-CN" altLang="en-US" dirty="0"/>
              <a:t>治疗。</a:t>
            </a:r>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标题 17409"/>
          <p:cNvSpPr>
            <a:spLocks noGrp="1"/>
          </p:cNvSpPr>
          <p:nvPr>
            <p:ph type="title"/>
          </p:nvPr>
        </p:nvSpPr>
        <p:spPr/>
        <p:txBody>
          <a:bodyPr anchor="b"/>
          <a:p>
            <a:pPr algn="ctr"/>
            <a:r>
              <a:rPr lang="zh-CN" altLang="en-US" dirty="0">
                <a:ea typeface="幼圆" panose="02010509060101010101" pitchFamily="49" charset="-122"/>
              </a:rPr>
              <a:t>控制措施（医学观察）</a:t>
            </a:r>
            <a:endParaRPr lang="zh-CN" altLang="en-US">
              <a:ea typeface="幼圆" panose="02010509060101010101" pitchFamily="49" charset="-122"/>
            </a:endParaRPr>
          </a:p>
        </p:txBody>
      </p:sp>
      <p:sp>
        <p:nvSpPr>
          <p:cNvPr id="17410" name="文本占位符 17410"/>
          <p:cNvSpPr>
            <a:spLocks noGrp="1"/>
          </p:cNvSpPr>
          <p:nvPr>
            <p:ph idx="1"/>
          </p:nvPr>
        </p:nvSpPr>
        <p:spPr>
          <a:xfrm>
            <a:off x="1182688" y="2133600"/>
            <a:ext cx="7351712" cy="3657600"/>
          </a:xfrm>
        </p:spPr>
        <p:txBody>
          <a:bodyPr anchor="t"/>
          <a:p>
            <a:pPr>
              <a:lnSpc>
                <a:spcPct val="90000"/>
              </a:lnSpc>
            </a:pPr>
            <a:r>
              <a:rPr lang="zh-CN" altLang="en-US" dirty="0">
                <a:ea typeface="幼圆" panose="02010509060101010101" pitchFamily="49" charset="-122"/>
              </a:rPr>
              <a:t>医学观察：</a:t>
            </a:r>
            <a:r>
              <a:rPr lang="zh-CN" altLang="en-US" sz="2800" dirty="0">
                <a:ea typeface="幼圆" panose="02010509060101010101" pitchFamily="49" charset="-122"/>
              </a:rPr>
              <a:t>对疑似甲类传染病病人，在明确诊断前，在指定场所进行医学观察；</a:t>
            </a:r>
            <a:endParaRPr lang="zh-CN" altLang="en-US" sz="2800" dirty="0">
              <a:ea typeface="幼圆" panose="02010509060101010101" pitchFamily="49" charset="-122"/>
            </a:endParaRPr>
          </a:p>
          <a:p>
            <a:pPr>
              <a:lnSpc>
                <a:spcPct val="90000"/>
              </a:lnSpc>
            </a:pPr>
            <a:endParaRPr lang="zh-CN" altLang="en-US" dirty="0">
              <a:solidFill>
                <a:srgbClr val="000000"/>
              </a:solidFill>
              <a:latin typeface="宋体" panose="02010600030101010101" pitchFamily="2" charset="-122"/>
              <a:ea typeface="幼圆" panose="02010509060101010101" pitchFamily="49" charset="-122"/>
            </a:endParaRPr>
          </a:p>
          <a:p>
            <a:pPr>
              <a:lnSpc>
                <a:spcPct val="90000"/>
              </a:lnSpc>
            </a:pPr>
            <a:r>
              <a:rPr lang="zh-CN" altLang="en-US" dirty="0">
                <a:solidFill>
                  <a:srgbClr val="000000"/>
                </a:solidFill>
                <a:latin typeface="宋体" panose="02010600030101010101" pitchFamily="2" charset="-122"/>
                <a:ea typeface="幼圆" panose="02010509060101010101" pitchFamily="49" charset="-122"/>
              </a:rPr>
              <a:t>检疫制度：</a:t>
            </a:r>
            <a:r>
              <a:rPr lang="zh-CN" altLang="en-US" sz="2800" dirty="0">
                <a:solidFill>
                  <a:srgbClr val="000000"/>
                </a:solidFill>
                <a:latin typeface="宋体" panose="02010600030101010101" pitchFamily="2" charset="-122"/>
                <a:ea typeface="幼圆" panose="02010509060101010101" pitchFamily="49" charset="-122"/>
              </a:rPr>
              <a:t>甲类传染病病人和病原携带者以及乙类传染病中的艾滋病、淋病、梅毒、传染性非典型肺炎病人的密切接触者必须按照有关规定接受检疫、医学检查和防治措施。</a:t>
            </a:r>
            <a:br>
              <a:rPr lang="zh-CN" altLang="en-US" sz="2800" dirty="0">
                <a:solidFill>
                  <a:srgbClr val="000000"/>
                </a:solidFill>
                <a:latin typeface="宋体" panose="02010600030101010101" pitchFamily="2" charset="-122"/>
                <a:ea typeface="幼圆" panose="02010509060101010101" pitchFamily="49" charset="-122"/>
              </a:rPr>
            </a:br>
            <a:endParaRPr lang="zh-CN" altLang="en-US" sz="2800" dirty="0">
              <a:ea typeface="幼圆" panose="02010509060101010101" pitchFamily="49" charset="-122"/>
            </a:endParaRPr>
          </a:p>
          <a:p>
            <a:pPr>
              <a:lnSpc>
                <a:spcPct val="90000"/>
              </a:lnSpc>
            </a:pP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标题 19457"/>
          <p:cNvSpPr>
            <a:spLocks noGrp="1"/>
          </p:cNvSpPr>
          <p:nvPr>
            <p:ph type="title"/>
          </p:nvPr>
        </p:nvSpPr>
        <p:spPr>
          <a:xfrm>
            <a:off x="1150938" y="617538"/>
            <a:ext cx="7793037" cy="982662"/>
          </a:xfrm>
        </p:spPr>
        <p:txBody>
          <a:bodyPr anchor="b"/>
          <a:p>
            <a:pPr algn="ctr"/>
            <a:r>
              <a:rPr lang="zh-CN" altLang="en-US" dirty="0">
                <a:ea typeface="幼圆" panose="02010509060101010101" pitchFamily="49" charset="-122"/>
              </a:rPr>
              <a:t>疫区划分及社会控制措施采取</a:t>
            </a:r>
            <a:endParaRPr lang="zh-CN" altLang="en-US">
              <a:ea typeface="幼圆" panose="02010509060101010101" pitchFamily="49" charset="-122"/>
            </a:endParaRPr>
          </a:p>
        </p:txBody>
      </p:sp>
      <p:sp>
        <p:nvSpPr>
          <p:cNvPr id="18434" name="文本占位符 19458"/>
          <p:cNvSpPr>
            <a:spLocks noGrp="1"/>
          </p:cNvSpPr>
          <p:nvPr>
            <p:ph idx="1"/>
          </p:nvPr>
        </p:nvSpPr>
        <p:spPr>
          <a:xfrm>
            <a:off x="609600" y="2017713"/>
            <a:ext cx="8345488" cy="4114800"/>
          </a:xfrm>
        </p:spPr>
        <p:txBody>
          <a:bodyPr anchor="t"/>
          <a:p>
            <a:pPr>
              <a:lnSpc>
                <a:spcPct val="90000"/>
              </a:lnSpc>
            </a:pPr>
            <a:r>
              <a:rPr lang="zh-CN" altLang="en-US" sz="2800" dirty="0">
                <a:ea typeface="幼圆" panose="02010509060101010101" pitchFamily="49" charset="-122"/>
              </a:rPr>
              <a:t>权限：</a:t>
            </a:r>
            <a:r>
              <a:rPr lang="zh-CN" altLang="en-US" sz="2400" dirty="0">
                <a:ea typeface="幼圆" panose="02010509060101010101" pitchFamily="49" charset="-122"/>
              </a:rPr>
              <a:t>甲类、乙类传染病暴发、流行时，</a:t>
            </a:r>
            <a:r>
              <a:rPr lang="zh-CN" altLang="en-US" sz="2400" dirty="0">
                <a:solidFill>
                  <a:schemeClr val="hlink"/>
                </a:solidFill>
                <a:ea typeface="幼圆" panose="02010509060101010101" pitchFamily="49" charset="-122"/>
              </a:rPr>
              <a:t>县级以上地方政府报经上一级地方政府决定</a:t>
            </a:r>
            <a:r>
              <a:rPr lang="zh-CN" altLang="en-US" sz="2400" dirty="0">
                <a:ea typeface="幼圆" panose="02010509060101010101" pitchFamily="49" charset="-122"/>
              </a:rPr>
              <a:t>，可以宣布疫区，并可采取以下措施。</a:t>
            </a:r>
            <a:endParaRPr lang="zh-CN" altLang="en-US" sz="2400" dirty="0">
              <a:ea typeface="幼圆" panose="02010509060101010101" pitchFamily="49" charset="-122"/>
            </a:endParaRPr>
          </a:p>
          <a:p>
            <a:pPr>
              <a:lnSpc>
                <a:spcPct val="90000"/>
              </a:lnSpc>
            </a:pPr>
            <a:r>
              <a:rPr lang="zh-CN" altLang="en-US" sz="2800" dirty="0">
                <a:ea typeface="幼圆" panose="02010509060101010101" pitchFamily="49" charset="-122"/>
              </a:rPr>
              <a:t>措施：</a:t>
            </a:r>
            <a:endParaRPr lang="zh-CN" altLang="en-US" sz="2800" dirty="0">
              <a:ea typeface="幼圆" panose="02010509060101010101" pitchFamily="49" charset="-122"/>
            </a:endParaRPr>
          </a:p>
          <a:p>
            <a:pPr lvl="1">
              <a:lnSpc>
                <a:spcPct val="90000"/>
              </a:lnSpc>
            </a:pPr>
            <a:r>
              <a:rPr lang="zh-CN" altLang="en-US" sz="2400" dirty="0">
                <a:ea typeface="幼圆" panose="02010509060101010101" pitchFamily="49" charset="-122"/>
              </a:rPr>
              <a:t>限制或者停止集市、集会、影剧院演出或者其他人群聚集的活动；</a:t>
            </a:r>
            <a:endParaRPr lang="zh-CN" altLang="en-US" sz="2400" dirty="0">
              <a:ea typeface="幼圆" panose="02010509060101010101" pitchFamily="49" charset="-122"/>
            </a:endParaRPr>
          </a:p>
          <a:p>
            <a:pPr lvl="1">
              <a:lnSpc>
                <a:spcPct val="90000"/>
              </a:lnSpc>
            </a:pPr>
            <a:r>
              <a:rPr lang="zh-CN" altLang="en-US" sz="2400" dirty="0">
                <a:ea typeface="幼圆" panose="02010509060101010101" pitchFamily="49" charset="-122"/>
              </a:rPr>
              <a:t>停工、停业、停课；</a:t>
            </a:r>
            <a:endParaRPr lang="zh-CN" altLang="en-US" sz="2400" dirty="0">
              <a:ea typeface="幼圆" panose="02010509060101010101" pitchFamily="49" charset="-122"/>
            </a:endParaRPr>
          </a:p>
          <a:p>
            <a:pPr lvl="1">
              <a:lnSpc>
                <a:spcPct val="90000"/>
              </a:lnSpc>
            </a:pPr>
            <a:r>
              <a:rPr lang="zh-CN" altLang="en-US" sz="2400" dirty="0">
                <a:ea typeface="幼圆" panose="02010509060101010101" pitchFamily="49" charset="-122"/>
              </a:rPr>
              <a:t>临时征用房屋、交通工具；</a:t>
            </a:r>
            <a:endParaRPr lang="zh-CN" altLang="en-US" sz="2400" dirty="0">
              <a:ea typeface="幼圆" panose="02010509060101010101" pitchFamily="49" charset="-122"/>
            </a:endParaRPr>
          </a:p>
          <a:p>
            <a:pPr lvl="1">
              <a:lnSpc>
                <a:spcPct val="90000"/>
              </a:lnSpc>
            </a:pPr>
            <a:r>
              <a:rPr lang="zh-CN" altLang="en-US" sz="2400" dirty="0">
                <a:ea typeface="幼圆" panose="02010509060101010101" pitchFamily="49" charset="-122"/>
              </a:rPr>
              <a:t>封闭被传染病病原体污染的公共饮用水源。</a:t>
            </a:r>
            <a:endParaRPr lang="zh-CN" altLang="en-US" sz="2400" dirty="0">
              <a:ea typeface="幼圆" panose="02010509060101010101" pitchFamily="49" charset="-122"/>
            </a:endParaRPr>
          </a:p>
          <a:p>
            <a:pPr lvl="1">
              <a:lnSpc>
                <a:spcPct val="90000"/>
              </a:lnSpc>
            </a:pPr>
            <a:r>
              <a:rPr lang="zh-CN" altLang="en-US" sz="2400" dirty="0">
                <a:ea typeface="幼圆" panose="02010509060101010101" pitchFamily="49" charset="-122"/>
              </a:rPr>
              <a:t>可以对出入疫区的人员、物资和交通工具实施卫生检疫。</a:t>
            </a:r>
            <a:endParaRPr lang="zh-CN" altLang="en-US" sz="2400" dirty="0">
              <a:ea typeface="幼圆" panose="02010509060101010101" pitchFamily="49" charset="-122"/>
            </a:endParaRPr>
          </a:p>
          <a:p>
            <a:pPr>
              <a:lnSpc>
                <a:spcPct val="90000"/>
              </a:lnSpc>
            </a:pPr>
            <a:endParaRPr lang="zh-CN" altLang="en-US" sz="2800" dirty="0">
              <a:ea typeface="幼圆" panose="02010509060101010101" pitchFamily="49" charset="-122"/>
            </a:endParaRPr>
          </a:p>
          <a:p>
            <a:pPr>
              <a:lnSpc>
                <a:spcPct val="90000"/>
              </a:lnSpc>
            </a:pPr>
            <a:endParaRPr lang="zh-CN" altLang="en-US" sz="2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标题 18433"/>
          <p:cNvSpPr>
            <a:spLocks noGrp="1"/>
          </p:cNvSpPr>
          <p:nvPr>
            <p:ph type="title"/>
          </p:nvPr>
        </p:nvSpPr>
        <p:spPr>
          <a:xfrm>
            <a:off x="1150938" y="617538"/>
            <a:ext cx="7793037" cy="1058862"/>
          </a:xfrm>
        </p:spPr>
        <p:txBody>
          <a:bodyPr anchor="b"/>
          <a:p>
            <a:pPr algn="ctr"/>
            <a:r>
              <a:rPr lang="zh-CN" altLang="en-US" dirty="0">
                <a:ea typeface="幼圆" panose="02010509060101010101" pitchFamily="49" charset="-122"/>
              </a:rPr>
              <a:t>监督</a:t>
            </a:r>
            <a:endParaRPr lang="zh-CN" altLang="en-US">
              <a:ea typeface="幼圆" panose="02010509060101010101" pitchFamily="49" charset="-122"/>
            </a:endParaRPr>
          </a:p>
        </p:txBody>
      </p:sp>
      <p:sp>
        <p:nvSpPr>
          <p:cNvPr id="19458" name="文本占位符 18434"/>
          <p:cNvSpPr>
            <a:spLocks noGrp="1"/>
          </p:cNvSpPr>
          <p:nvPr>
            <p:ph idx="1"/>
          </p:nvPr>
        </p:nvSpPr>
        <p:spPr>
          <a:xfrm>
            <a:off x="457200" y="2017713"/>
            <a:ext cx="8497888" cy="4114800"/>
          </a:xfrm>
        </p:spPr>
        <p:txBody>
          <a:bodyPr anchor="t"/>
          <a:p>
            <a:r>
              <a:rPr lang="zh-CN" altLang="en-US" dirty="0">
                <a:latin typeface="幼圆" panose="02010509060101010101" pitchFamily="49" charset="-122"/>
                <a:ea typeface="幼圆" panose="02010509060101010101" pitchFamily="49" charset="-122"/>
              </a:rPr>
              <a:t>权限：</a:t>
            </a:r>
            <a:r>
              <a:rPr lang="zh-CN" altLang="en-US" sz="2800" dirty="0">
                <a:latin typeface="幼圆" panose="02010509060101010101" pitchFamily="49" charset="-122"/>
                <a:ea typeface="幼圆" panose="02010509060101010101" pitchFamily="49" charset="-122"/>
              </a:rPr>
              <a:t>各级政府卫生行政部门</a:t>
            </a:r>
            <a:endParaRPr lang="zh-CN" altLang="en-US" sz="2800" dirty="0">
              <a:latin typeface="幼圆" panose="02010509060101010101" pitchFamily="49" charset="-122"/>
              <a:ea typeface="幼圆" panose="02010509060101010101" pitchFamily="49" charset="-122"/>
            </a:endParaRPr>
          </a:p>
          <a:p>
            <a:r>
              <a:rPr lang="zh-CN" altLang="en-US" dirty="0">
                <a:latin typeface="幼圆" panose="02010509060101010101" pitchFamily="49" charset="-122"/>
                <a:ea typeface="幼圆" panose="02010509060101010101" pitchFamily="49" charset="-122"/>
              </a:rPr>
              <a:t>内容： </a:t>
            </a:r>
            <a:endParaRPr lang="zh-CN" altLang="en-US" dirty="0">
              <a:latin typeface="幼圆" panose="02010509060101010101" pitchFamily="49" charset="-122"/>
              <a:ea typeface="幼圆" panose="02010509060101010101" pitchFamily="49" charset="-122"/>
            </a:endParaRPr>
          </a:p>
          <a:p>
            <a:pPr lvl="1"/>
            <a:r>
              <a:rPr lang="zh-CN" altLang="en-US" dirty="0">
                <a:latin typeface="幼圆" panose="02010509060101010101" pitchFamily="49" charset="-122"/>
                <a:ea typeface="幼圆" panose="02010509060101010101" pitchFamily="49" charset="-122"/>
              </a:rPr>
              <a:t>对传染病的预防、治疗、监测、控制和疫情管理措施进行监督、检查；</a:t>
            </a:r>
            <a:endParaRPr lang="zh-CN" altLang="en-US" dirty="0">
              <a:latin typeface="幼圆" panose="02010509060101010101" pitchFamily="49" charset="-122"/>
              <a:ea typeface="幼圆" panose="02010509060101010101" pitchFamily="49" charset="-122"/>
            </a:endParaRPr>
          </a:p>
          <a:p>
            <a:pPr lvl="1"/>
            <a:r>
              <a:rPr lang="zh-CN" altLang="en-US" dirty="0">
                <a:latin typeface="幼圆" panose="02010509060101010101" pitchFamily="49" charset="-122"/>
                <a:ea typeface="幼圆" panose="02010509060101010101" pitchFamily="49" charset="-122"/>
              </a:rPr>
              <a:t>责令被检查单位或者个人限期改进传染病防治管理工作；</a:t>
            </a:r>
            <a:endParaRPr lang="zh-CN" altLang="en-US" dirty="0">
              <a:latin typeface="幼圆" panose="02010509060101010101" pitchFamily="49" charset="-122"/>
              <a:ea typeface="幼圆" panose="02010509060101010101" pitchFamily="49" charset="-122"/>
            </a:endParaRPr>
          </a:p>
          <a:p>
            <a:pPr lvl="1"/>
            <a:r>
              <a:rPr lang="zh-CN" altLang="en-US" dirty="0">
                <a:latin typeface="幼圆" panose="02010509060101010101" pitchFamily="49" charset="-122"/>
                <a:ea typeface="幼圆" panose="02010509060101010101" pitchFamily="49" charset="-122"/>
              </a:rPr>
              <a:t>依照本法规定，对违反本法的行为给予行政处罚。</a:t>
            </a:r>
            <a:endParaRPr lang="zh-CN" altLang="en-US" dirty="0">
              <a:latin typeface="幼圆" panose="02010509060101010101" pitchFamily="49" charset="-122"/>
              <a:ea typeface="幼圆" panose="02010509060101010101" pitchFamily="49" charset="-122"/>
            </a:endParaRPr>
          </a:p>
          <a:p>
            <a:endParaRPr lang="zh-CN" altLang="en-US" sz="2400">
              <a:latin typeface="幼圆" panose="02010509060101010101" pitchFamily="49" charset="-122"/>
              <a:ea typeface="幼圆" panose="02010509060101010101" pitchFamily="49"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标题 20481"/>
          <p:cNvSpPr>
            <a:spLocks noGrp="1"/>
          </p:cNvSpPr>
          <p:nvPr>
            <p:ph type="title"/>
          </p:nvPr>
        </p:nvSpPr>
        <p:spPr>
          <a:xfrm>
            <a:off x="1150938" y="617538"/>
            <a:ext cx="7793037" cy="982662"/>
          </a:xfrm>
        </p:spPr>
        <p:txBody>
          <a:bodyPr anchor="b"/>
          <a:p>
            <a:pPr algn="ctr"/>
            <a:r>
              <a:rPr lang="zh-CN" altLang="en-US" dirty="0">
                <a:ea typeface="幼圆" panose="02010509060101010101" pitchFamily="49" charset="-122"/>
              </a:rPr>
              <a:t>监督队伍</a:t>
            </a:r>
            <a:endParaRPr lang="zh-CN" altLang="en-US">
              <a:ea typeface="幼圆" panose="02010509060101010101" pitchFamily="49" charset="-122"/>
            </a:endParaRPr>
          </a:p>
        </p:txBody>
      </p:sp>
      <p:sp>
        <p:nvSpPr>
          <p:cNvPr id="20482" name="文本占位符 20482"/>
          <p:cNvSpPr>
            <a:spLocks noGrp="1"/>
          </p:cNvSpPr>
          <p:nvPr>
            <p:ph idx="1"/>
          </p:nvPr>
        </p:nvSpPr>
        <p:spPr>
          <a:xfrm>
            <a:off x="838200" y="2017713"/>
            <a:ext cx="7848600" cy="4114800"/>
          </a:xfrm>
        </p:spPr>
        <p:txBody>
          <a:bodyPr anchor="t"/>
          <a:p>
            <a:r>
              <a:rPr lang="zh-CN" altLang="en-US" sz="2800" dirty="0">
                <a:ea typeface="幼圆" panose="02010509060101010101" pitchFamily="49" charset="-122"/>
              </a:rPr>
              <a:t>传染病管理监督员：</a:t>
            </a:r>
            <a:endParaRPr lang="zh-CN" altLang="en-US" sz="2800" dirty="0">
              <a:ea typeface="幼圆" panose="02010509060101010101" pitchFamily="49" charset="-122"/>
            </a:endParaRPr>
          </a:p>
          <a:p>
            <a:pPr lvl="1"/>
            <a:r>
              <a:rPr lang="zh-CN" altLang="en-US" sz="2400" dirty="0">
                <a:ea typeface="幼圆" panose="02010509060101010101" pitchFamily="49" charset="-122"/>
              </a:rPr>
              <a:t>各级政府卫生行政部门和受国务院卫生行政部门委托的其他有关部门卫生主管机构以及各级各类卫生防疫机构内设立传染病管理监督员。由合格的卫生专业人员担任，由省级以上政府卫生行政部门聘任并发给证件。</a:t>
            </a:r>
            <a:endParaRPr lang="zh-CN" altLang="en-US" sz="2400" dirty="0">
              <a:ea typeface="幼圆" panose="02010509060101010101" pitchFamily="49" charset="-122"/>
            </a:endParaRPr>
          </a:p>
          <a:p>
            <a:r>
              <a:rPr lang="zh-CN" altLang="en-US" sz="2800" dirty="0">
                <a:ea typeface="幼圆" panose="02010509060101010101" pitchFamily="49" charset="-122"/>
              </a:rPr>
              <a:t>传染病管理检查员：</a:t>
            </a:r>
            <a:endParaRPr lang="zh-CN" altLang="en-US" sz="2800" dirty="0">
              <a:ea typeface="幼圆" panose="02010509060101010101" pitchFamily="49" charset="-122"/>
            </a:endParaRPr>
          </a:p>
          <a:p>
            <a:pPr lvl="1"/>
            <a:r>
              <a:rPr lang="zh-CN" altLang="en-US" sz="2400" dirty="0">
                <a:ea typeface="幼圆" panose="02010509060101010101" pitchFamily="49" charset="-122"/>
              </a:rPr>
              <a:t>各级各类医疗保健机构设立传染病管理检查员，由县级以上地方政府卫生行政部门批准并发给证件。</a:t>
            </a:r>
            <a:endParaRPr lang="zh-CN" altLang="en-US" sz="2400" dirty="0">
              <a:ea typeface="幼圆" panose="02010509060101010101" pitchFamily="49" charset="-122"/>
            </a:endParaRPr>
          </a:p>
          <a:p>
            <a:endParaRPr lang="zh-CN" altLang="en-US" sz="2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标题 21505"/>
          <p:cNvSpPr>
            <a:spLocks noGrp="1"/>
          </p:cNvSpPr>
          <p:nvPr>
            <p:ph type="title"/>
          </p:nvPr>
        </p:nvSpPr>
        <p:spPr/>
        <p:txBody>
          <a:bodyPr anchor="b"/>
          <a:p>
            <a:pPr algn="ctr"/>
            <a:r>
              <a:rPr lang="zh-CN" altLang="en-US" dirty="0">
                <a:ea typeface="幼圆" panose="02010509060101010101" pitchFamily="49" charset="-122"/>
              </a:rPr>
              <a:t>医院传染病检查员职责</a:t>
            </a:r>
            <a:endParaRPr lang="zh-CN" altLang="en-US">
              <a:ea typeface="幼圆" panose="02010509060101010101" pitchFamily="49" charset="-122"/>
            </a:endParaRPr>
          </a:p>
        </p:txBody>
      </p:sp>
      <p:sp>
        <p:nvSpPr>
          <p:cNvPr id="21506" name="文本占位符 21506"/>
          <p:cNvSpPr>
            <a:spLocks noGrp="1"/>
          </p:cNvSpPr>
          <p:nvPr>
            <p:ph idx="1"/>
          </p:nvPr>
        </p:nvSpPr>
        <p:spPr>
          <a:xfrm>
            <a:off x="685800" y="2017713"/>
            <a:ext cx="8269288" cy="4114800"/>
          </a:xfrm>
        </p:spPr>
        <p:txBody>
          <a:bodyPr anchor="t"/>
          <a:p>
            <a:pPr>
              <a:lnSpc>
                <a:spcPct val="90000"/>
              </a:lnSpc>
            </a:pPr>
            <a:r>
              <a:rPr lang="zh-CN" altLang="en-US" sz="2800" dirty="0">
                <a:solidFill>
                  <a:srgbClr val="000000"/>
                </a:solidFill>
                <a:latin typeface="幼圆" panose="02010509060101010101" pitchFamily="49" charset="-122"/>
                <a:ea typeface="幼圆" panose="02010509060101010101" pitchFamily="49" charset="-122"/>
              </a:rPr>
              <a:t>宣传</a:t>
            </a:r>
            <a:r>
              <a:rPr lang="en-US" altLang="zh-CN" sz="2800" dirty="0">
                <a:solidFill>
                  <a:srgbClr val="000000"/>
                </a:solidFill>
                <a:latin typeface="幼圆" panose="02010509060101010101" pitchFamily="49" charset="-122"/>
                <a:ea typeface="幼圆" panose="02010509060101010101" pitchFamily="49" charset="-122"/>
              </a:rPr>
              <a:t>《</a:t>
            </a:r>
            <a:r>
              <a:rPr lang="zh-CN" altLang="en-US" sz="2800" dirty="0">
                <a:solidFill>
                  <a:srgbClr val="000000"/>
                </a:solidFill>
                <a:latin typeface="幼圆" panose="02010509060101010101" pitchFamily="49" charset="-122"/>
                <a:ea typeface="幼圆" panose="02010509060101010101" pitchFamily="49" charset="-122"/>
              </a:rPr>
              <a:t>传染病防治法</a:t>
            </a:r>
            <a:r>
              <a:rPr lang="en-US" altLang="zh-CN" sz="2800" dirty="0">
                <a:solidFill>
                  <a:srgbClr val="000000"/>
                </a:solidFill>
                <a:latin typeface="幼圆" panose="02010509060101010101" pitchFamily="49" charset="-122"/>
                <a:ea typeface="幼圆" panose="02010509060101010101" pitchFamily="49" charset="-122"/>
              </a:rPr>
              <a:t>》</a:t>
            </a:r>
            <a:r>
              <a:rPr lang="zh-CN" altLang="en-US" sz="2800" dirty="0">
                <a:solidFill>
                  <a:srgbClr val="000000"/>
                </a:solidFill>
                <a:latin typeface="幼圆" panose="02010509060101010101" pitchFamily="49" charset="-122"/>
                <a:ea typeface="幼圆" panose="02010509060101010101" pitchFamily="49" charset="-122"/>
              </a:rPr>
              <a:t>及本办法，检查本单位和责任地段的传染病防治措施的实施和疫情报告执行情况；</a:t>
            </a:r>
            <a:endParaRPr lang="zh-CN" altLang="en-US" sz="2800" dirty="0">
              <a:solidFill>
                <a:srgbClr val="000000"/>
              </a:solidFill>
              <a:latin typeface="幼圆" panose="02010509060101010101" pitchFamily="49" charset="-122"/>
              <a:ea typeface="幼圆" panose="02010509060101010101" pitchFamily="49" charset="-122"/>
            </a:endParaRPr>
          </a:p>
          <a:p>
            <a:pPr>
              <a:lnSpc>
                <a:spcPct val="90000"/>
              </a:lnSpc>
            </a:pPr>
            <a:r>
              <a:rPr lang="zh-CN" altLang="en-US" sz="2800" dirty="0">
                <a:solidFill>
                  <a:srgbClr val="000000"/>
                </a:solidFill>
                <a:latin typeface="幼圆" panose="02010509060101010101" pitchFamily="49" charset="-122"/>
                <a:ea typeface="幼圆" panose="02010509060101010101" pitchFamily="49" charset="-122"/>
              </a:rPr>
              <a:t>对本单位和责任地段的传染病防治工作进行技术指导；</a:t>
            </a:r>
            <a:endParaRPr lang="zh-CN" altLang="en-US" sz="2800" dirty="0">
              <a:solidFill>
                <a:srgbClr val="000000"/>
              </a:solidFill>
              <a:latin typeface="幼圆" panose="02010509060101010101" pitchFamily="49" charset="-122"/>
              <a:ea typeface="幼圆" panose="02010509060101010101" pitchFamily="49" charset="-122"/>
            </a:endParaRPr>
          </a:p>
          <a:p>
            <a:pPr>
              <a:lnSpc>
                <a:spcPct val="90000"/>
              </a:lnSpc>
            </a:pPr>
            <a:r>
              <a:rPr lang="zh-CN" altLang="en-US" sz="2800" dirty="0">
                <a:solidFill>
                  <a:srgbClr val="000000"/>
                </a:solidFill>
                <a:latin typeface="幼圆" panose="02010509060101010101" pitchFamily="49" charset="-122"/>
                <a:ea typeface="幼圆" panose="02010509060101010101" pitchFamily="49" charset="-122"/>
              </a:rPr>
              <a:t>执行卫生行政部门和卫生防疫机构对本单位及责任地段提出的改进传染病防治管理工作的意见；</a:t>
            </a:r>
            <a:endParaRPr lang="zh-CN" altLang="en-US" sz="2800" dirty="0">
              <a:solidFill>
                <a:srgbClr val="000000"/>
              </a:solidFill>
              <a:latin typeface="幼圆" panose="02010509060101010101" pitchFamily="49" charset="-122"/>
              <a:ea typeface="幼圆" panose="02010509060101010101" pitchFamily="49" charset="-122"/>
            </a:endParaRPr>
          </a:p>
          <a:p>
            <a:pPr>
              <a:lnSpc>
                <a:spcPct val="90000"/>
              </a:lnSpc>
            </a:pPr>
            <a:r>
              <a:rPr lang="zh-CN" altLang="en-US" sz="2800" dirty="0">
                <a:solidFill>
                  <a:srgbClr val="000000"/>
                </a:solidFill>
                <a:latin typeface="幼圆" panose="02010509060101010101" pitchFamily="49" charset="-122"/>
                <a:ea typeface="幼圆" panose="02010509060101010101" pitchFamily="49" charset="-122"/>
              </a:rPr>
              <a:t>定期向卫生行政部门指定的卫生防疫机构汇报工作情况遇到紧急情况及时报告。</a:t>
            </a:r>
            <a:r>
              <a:rPr lang="zh-CN" altLang="en-US" sz="2800" dirty="0"/>
              <a:t> </a:t>
            </a:r>
            <a:endParaRPr lang="zh-CN" altLang="en-US" sz="2800" dirty="0"/>
          </a:p>
          <a:p>
            <a:pPr>
              <a:lnSpc>
                <a:spcPct val="90000"/>
              </a:lnSpc>
            </a:pPr>
            <a:endParaRPr lang="zh-CN" altLang="en-US"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标题 5121"/>
          <p:cNvSpPr>
            <a:spLocks noGrp="1"/>
          </p:cNvSpPr>
          <p:nvPr>
            <p:ph type="title"/>
          </p:nvPr>
        </p:nvSpPr>
        <p:spPr>
          <a:xfrm>
            <a:off x="1150938" y="617538"/>
            <a:ext cx="7793037" cy="1058862"/>
          </a:xfrm>
        </p:spPr>
        <p:txBody>
          <a:bodyPr anchor="b"/>
          <a:p>
            <a:pPr algn="ctr"/>
            <a:r>
              <a:rPr lang="zh-CN" altLang="en-US" dirty="0">
                <a:ea typeface="幼圆" panose="02010509060101010101" pitchFamily="49" charset="-122"/>
              </a:rPr>
              <a:t>传染病防治法主要内容</a:t>
            </a:r>
            <a:endParaRPr lang="zh-CN" altLang="en-US">
              <a:ea typeface="幼圆" panose="02010509060101010101" pitchFamily="49" charset="-122"/>
            </a:endParaRPr>
          </a:p>
        </p:txBody>
      </p:sp>
      <p:sp>
        <p:nvSpPr>
          <p:cNvPr id="4098" name="文本占位符 5122"/>
          <p:cNvSpPr>
            <a:spLocks noGrp="1"/>
          </p:cNvSpPr>
          <p:nvPr>
            <p:ph idx="1"/>
          </p:nvPr>
        </p:nvSpPr>
        <p:spPr>
          <a:xfrm>
            <a:off x="838200" y="2017713"/>
            <a:ext cx="8116888" cy="4114800"/>
          </a:xfrm>
        </p:spPr>
        <p:txBody>
          <a:bodyPr anchor="t"/>
          <a:p>
            <a:r>
              <a:rPr lang="zh-CN" altLang="en-US" sz="2800" dirty="0">
                <a:ea typeface="幼圆" panose="02010509060101010101" pitchFamily="49" charset="-122"/>
              </a:rPr>
              <a:t>第七届全国人民代表大会常务委员会第六次会议于１９８９年２月２１日通过了</a:t>
            </a:r>
            <a:r>
              <a:rPr lang="en-US" altLang="zh-CN" sz="2800" dirty="0">
                <a:ea typeface="幼圆" panose="02010509060101010101" pitchFamily="49" charset="-122"/>
              </a:rPr>
              <a:t>《</a:t>
            </a:r>
            <a:r>
              <a:rPr lang="zh-CN" altLang="en-US" sz="2800" dirty="0">
                <a:ea typeface="幼圆" panose="02010509060101010101" pitchFamily="49" charset="-122"/>
              </a:rPr>
              <a:t>中华人民共和国传染病防治法</a:t>
            </a:r>
            <a:r>
              <a:rPr lang="en-US" altLang="zh-CN" sz="2800" dirty="0">
                <a:ea typeface="幼圆" panose="02010509060101010101" pitchFamily="49" charset="-122"/>
              </a:rPr>
              <a:t>》</a:t>
            </a:r>
            <a:r>
              <a:rPr lang="zh-CN" altLang="en-US" sz="2800" dirty="0">
                <a:ea typeface="幼圆" panose="02010509060101010101" pitchFamily="49" charset="-122"/>
              </a:rPr>
              <a:t>，并于１９８９年９月１日起施行。</a:t>
            </a:r>
            <a:endParaRPr lang="zh-CN" altLang="en-US" sz="2800" dirty="0">
              <a:ea typeface="幼圆" panose="02010509060101010101" pitchFamily="49" charset="-122"/>
            </a:endParaRPr>
          </a:p>
          <a:p>
            <a:endParaRPr lang="zh-CN" altLang="en-US" sz="2800" dirty="0">
              <a:ea typeface="幼圆" panose="02010509060101010101" pitchFamily="49" charset="-122"/>
            </a:endParaRPr>
          </a:p>
          <a:p>
            <a:r>
              <a:rPr lang="en-US" altLang="zh-CN" sz="2800" dirty="0">
                <a:ea typeface="幼圆" panose="02010509060101010101" pitchFamily="49" charset="-122"/>
              </a:rPr>
              <a:t>《</a:t>
            </a:r>
            <a:r>
              <a:rPr lang="zh-CN" altLang="en-US" sz="2800" dirty="0">
                <a:ea typeface="幼圆" panose="02010509060101010101" pitchFamily="49" charset="-122"/>
              </a:rPr>
              <a:t>传染病防治法</a:t>
            </a:r>
            <a:r>
              <a:rPr lang="en-US" altLang="zh-CN" sz="2800" dirty="0">
                <a:ea typeface="幼圆" panose="02010509060101010101" pitchFamily="49" charset="-122"/>
              </a:rPr>
              <a:t>》</a:t>
            </a:r>
            <a:r>
              <a:rPr lang="zh-CN" altLang="en-US" sz="2800" dirty="0">
                <a:ea typeface="幼圆" panose="02010509060101010101" pitchFamily="49" charset="-122"/>
              </a:rPr>
              <a:t>共７章４１条，内容分为总则、预防、疫情的报告和公布、控制、监督、法律责任、附则等七个方面。</a:t>
            </a:r>
            <a:r>
              <a:rPr lang="zh-CN" altLang="en-US" sz="2800" dirty="0"/>
              <a:t> </a:t>
            </a:r>
            <a:endParaRPr lang="zh-CN" altLang="en-US" sz="2800" dirty="0"/>
          </a:p>
          <a:p>
            <a:endParaRPr lang="zh-CN" altLang="en-US"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标题 22529"/>
          <p:cNvSpPr>
            <a:spLocks noGrp="1"/>
          </p:cNvSpPr>
          <p:nvPr>
            <p:ph type="title"/>
          </p:nvPr>
        </p:nvSpPr>
        <p:spPr>
          <a:xfrm>
            <a:off x="1150938" y="617538"/>
            <a:ext cx="7793037" cy="754062"/>
          </a:xfrm>
        </p:spPr>
        <p:txBody>
          <a:bodyPr anchor="b"/>
          <a:p>
            <a:pPr algn="ctr"/>
            <a:r>
              <a:rPr lang="zh-CN" altLang="en-US" dirty="0">
                <a:ea typeface="幼圆" panose="02010509060101010101" pitchFamily="49" charset="-122"/>
              </a:rPr>
              <a:t>法律责任及处罚</a:t>
            </a:r>
            <a:endParaRPr lang="zh-CN" altLang="en-US">
              <a:ea typeface="幼圆" panose="02010509060101010101" pitchFamily="49" charset="-122"/>
            </a:endParaRPr>
          </a:p>
        </p:txBody>
      </p:sp>
      <p:sp>
        <p:nvSpPr>
          <p:cNvPr id="22530" name="文本占位符 22530"/>
          <p:cNvSpPr>
            <a:spLocks noGrp="1"/>
          </p:cNvSpPr>
          <p:nvPr>
            <p:ph idx="1"/>
          </p:nvPr>
        </p:nvSpPr>
        <p:spPr>
          <a:xfrm>
            <a:off x="304800" y="1828800"/>
            <a:ext cx="8650288" cy="5029200"/>
          </a:xfrm>
        </p:spPr>
        <p:txBody>
          <a:bodyPr anchor="t"/>
          <a:p>
            <a:pPr>
              <a:lnSpc>
                <a:spcPct val="90000"/>
              </a:lnSpc>
            </a:pPr>
            <a:r>
              <a:rPr lang="zh-CN" altLang="en-US" sz="2800" dirty="0">
                <a:ea typeface="幼圆" panose="02010509060101010101" pitchFamily="49" charset="-122"/>
              </a:rPr>
              <a:t>违法行为（单位与集体）：</a:t>
            </a:r>
            <a:endParaRPr lang="zh-CN" altLang="en-US" sz="2800" dirty="0">
              <a:ea typeface="幼圆" panose="02010509060101010101" pitchFamily="49" charset="-122"/>
            </a:endParaRPr>
          </a:p>
          <a:p>
            <a:pPr lvl="1">
              <a:lnSpc>
                <a:spcPct val="90000"/>
              </a:lnSpc>
            </a:pPr>
            <a:r>
              <a:rPr lang="zh-CN" altLang="en-US" sz="1800" dirty="0">
                <a:solidFill>
                  <a:srgbClr val="000000"/>
                </a:solidFill>
                <a:latin typeface="幼圆" panose="02010509060101010101" pitchFamily="49" charset="-122"/>
                <a:ea typeface="幼圆" panose="02010509060101010101" pitchFamily="49" charset="-122"/>
              </a:rPr>
              <a:t>责任单位，不报、漏报、迟报传染病疫情的</a:t>
            </a:r>
            <a:r>
              <a:rPr lang="zh-CN" altLang="en-US" sz="1800" dirty="0">
                <a:solidFill>
                  <a:srgbClr val="000000"/>
                </a:solidFill>
                <a:latin typeface="宋体" panose="02010600030101010101" pitchFamily="2" charset="-122"/>
                <a:ea typeface="幼圆" panose="02010509060101010101" pitchFamily="49" charset="-122"/>
              </a:rPr>
              <a:t> </a:t>
            </a:r>
            <a:endParaRPr lang="zh-CN" altLang="en-US" sz="1800" dirty="0">
              <a:solidFill>
                <a:srgbClr val="000000"/>
              </a:solidFill>
              <a:latin typeface="宋体" panose="02010600030101010101" pitchFamily="2" charset="-122"/>
              <a:ea typeface="幼圆" panose="02010509060101010101" pitchFamily="49" charset="-122"/>
            </a:endParaRPr>
          </a:p>
          <a:p>
            <a:pPr lvl="1">
              <a:lnSpc>
                <a:spcPct val="90000"/>
              </a:lnSpc>
            </a:pPr>
            <a:r>
              <a:rPr lang="zh-CN" altLang="en-US" sz="1800" dirty="0">
                <a:solidFill>
                  <a:srgbClr val="000000"/>
                </a:solidFill>
                <a:latin typeface="宋体" panose="02010600030101010101" pitchFamily="2" charset="-122"/>
                <a:ea typeface="幼圆" panose="02010509060101010101" pitchFamily="49" charset="-122"/>
              </a:rPr>
              <a:t>集中式供水单位供应的饮用水不符合国家规定的</a:t>
            </a:r>
            <a:r>
              <a:rPr lang="en-US" altLang="zh-CN" sz="1800" dirty="0">
                <a:solidFill>
                  <a:srgbClr val="000000"/>
                </a:solidFill>
                <a:latin typeface="宋体" panose="02010600030101010101" pitchFamily="2" charset="-122"/>
                <a:ea typeface="幼圆" panose="02010509060101010101" pitchFamily="49" charset="-122"/>
              </a:rPr>
              <a:t>《</a:t>
            </a:r>
            <a:r>
              <a:rPr lang="zh-CN" altLang="en-US" sz="1800" dirty="0">
                <a:solidFill>
                  <a:srgbClr val="000000"/>
                </a:solidFill>
                <a:latin typeface="宋体" panose="02010600030101010101" pitchFamily="2" charset="-122"/>
                <a:ea typeface="幼圆" panose="02010509060101010101" pitchFamily="49" charset="-122"/>
              </a:rPr>
              <a:t>生活饮用水卫生标准</a:t>
            </a:r>
            <a:r>
              <a:rPr lang="en-US" altLang="zh-CN" sz="1800" dirty="0">
                <a:solidFill>
                  <a:srgbClr val="000000"/>
                </a:solidFill>
                <a:latin typeface="宋体" panose="02010600030101010101" pitchFamily="2" charset="-122"/>
                <a:ea typeface="幼圆" panose="02010509060101010101" pitchFamily="49" charset="-122"/>
              </a:rPr>
              <a:t>》</a:t>
            </a:r>
            <a:r>
              <a:rPr lang="zh-CN" altLang="en-US" sz="1800" dirty="0">
                <a:solidFill>
                  <a:srgbClr val="000000"/>
                </a:solidFill>
                <a:latin typeface="宋体" panose="02010600030101010101" pitchFamily="2" charset="-122"/>
                <a:ea typeface="幼圆" panose="02010509060101010101" pitchFamily="49" charset="-122"/>
              </a:rPr>
              <a:t>的；</a:t>
            </a:r>
            <a:endParaRPr lang="zh-CN" altLang="en-US" sz="1800" dirty="0">
              <a:solidFill>
                <a:srgbClr val="000000"/>
              </a:solidFill>
              <a:latin typeface="宋体" panose="02010600030101010101" pitchFamily="2" charset="-122"/>
              <a:ea typeface="幼圆" panose="02010509060101010101" pitchFamily="49" charset="-122"/>
            </a:endParaRPr>
          </a:p>
          <a:p>
            <a:pPr lvl="1">
              <a:lnSpc>
                <a:spcPct val="90000"/>
              </a:lnSpc>
            </a:pPr>
            <a:r>
              <a:rPr lang="zh-CN" altLang="en-US" sz="1800" dirty="0">
                <a:solidFill>
                  <a:srgbClr val="000000"/>
                </a:solidFill>
                <a:latin typeface="宋体" panose="02010600030101010101" pitchFamily="2" charset="-122"/>
                <a:ea typeface="幼圆" panose="02010509060101010101" pitchFamily="49" charset="-122"/>
              </a:rPr>
              <a:t>单位自备水源未经批准与城镇供水系统连接的；</a:t>
            </a:r>
            <a:endParaRPr lang="zh-CN" altLang="en-US" sz="1800" dirty="0">
              <a:solidFill>
                <a:srgbClr val="000000"/>
              </a:solidFill>
              <a:latin typeface="宋体" panose="02010600030101010101" pitchFamily="2" charset="-122"/>
              <a:ea typeface="幼圆" panose="02010509060101010101" pitchFamily="49" charset="-122"/>
            </a:endParaRPr>
          </a:p>
          <a:p>
            <a:pPr lvl="1">
              <a:lnSpc>
                <a:spcPct val="90000"/>
              </a:lnSpc>
            </a:pPr>
            <a:r>
              <a:rPr lang="zh-CN" altLang="en-US" sz="1800" dirty="0">
                <a:solidFill>
                  <a:srgbClr val="000000"/>
                </a:solidFill>
                <a:latin typeface="宋体" panose="02010600030101010101" pitchFamily="2" charset="-122"/>
                <a:ea typeface="幼圆" panose="02010509060101010101" pitchFamily="49" charset="-122"/>
              </a:rPr>
              <a:t>未按城市环境卫生设施标准修建公共卫生设施致使垃圾、粪便、污水不能进行无害化处理的；</a:t>
            </a:r>
            <a:endParaRPr lang="zh-CN" altLang="en-US" sz="1800" dirty="0">
              <a:solidFill>
                <a:srgbClr val="000000"/>
              </a:solidFill>
              <a:latin typeface="宋体" panose="02010600030101010101" pitchFamily="2" charset="-122"/>
              <a:ea typeface="幼圆" panose="02010509060101010101" pitchFamily="49" charset="-122"/>
            </a:endParaRPr>
          </a:p>
          <a:p>
            <a:pPr lvl="1">
              <a:lnSpc>
                <a:spcPct val="90000"/>
              </a:lnSpc>
            </a:pPr>
            <a:r>
              <a:rPr lang="zh-CN" altLang="en-US" sz="1800" dirty="0">
                <a:solidFill>
                  <a:srgbClr val="000000"/>
                </a:solidFill>
                <a:latin typeface="宋体" panose="02010600030101010101" pitchFamily="2" charset="-122"/>
                <a:ea typeface="幼圆" panose="02010509060101010101" pitchFamily="49" charset="-122"/>
              </a:rPr>
              <a:t>对被传染病病原体污染的污水、污物、粪便不按规定进行消毒处理的；</a:t>
            </a:r>
            <a:endParaRPr lang="zh-CN" altLang="en-US" sz="1800" dirty="0">
              <a:solidFill>
                <a:srgbClr val="000000"/>
              </a:solidFill>
              <a:latin typeface="宋体" panose="02010600030101010101" pitchFamily="2" charset="-122"/>
              <a:ea typeface="幼圆" panose="02010509060101010101" pitchFamily="49" charset="-122"/>
            </a:endParaRPr>
          </a:p>
          <a:p>
            <a:pPr lvl="1">
              <a:lnSpc>
                <a:spcPct val="90000"/>
              </a:lnSpc>
            </a:pPr>
            <a:r>
              <a:rPr lang="zh-CN" altLang="en-US" sz="1800" dirty="0">
                <a:solidFill>
                  <a:srgbClr val="000000"/>
                </a:solidFill>
                <a:latin typeface="宋体" panose="02010600030101010101" pitchFamily="2" charset="-122"/>
                <a:ea typeface="幼圆" panose="02010509060101010101" pitchFamily="49" charset="-122"/>
              </a:rPr>
              <a:t>对被甲类和乙类传染病病人、病原携带者、疑似传染病病人污染的场所、物品未按照卫生防疫机构的要求实施必要的卫生处理的；</a:t>
            </a:r>
            <a:endParaRPr lang="zh-CN" altLang="en-US" sz="1800" dirty="0">
              <a:solidFill>
                <a:srgbClr val="000000"/>
              </a:solidFill>
              <a:latin typeface="宋体" panose="02010600030101010101" pitchFamily="2" charset="-122"/>
              <a:ea typeface="幼圆" panose="02010509060101010101" pitchFamily="49" charset="-122"/>
            </a:endParaRPr>
          </a:p>
          <a:p>
            <a:pPr lvl="1">
              <a:lnSpc>
                <a:spcPct val="90000"/>
              </a:lnSpc>
            </a:pPr>
            <a:r>
              <a:rPr lang="zh-CN" altLang="en-US" sz="1800" dirty="0">
                <a:solidFill>
                  <a:srgbClr val="000000"/>
                </a:solidFill>
                <a:latin typeface="宋体" panose="02010600030101010101" pitchFamily="2" charset="-122"/>
                <a:ea typeface="幼圆" panose="02010509060101010101" pitchFamily="49" charset="-122"/>
              </a:rPr>
              <a:t>造成传染病的医源性感染、医院内感染、实验室感染和致病性微生物扩散的；</a:t>
            </a:r>
            <a:endParaRPr lang="zh-CN" altLang="en-US" sz="1800" dirty="0">
              <a:solidFill>
                <a:srgbClr val="000000"/>
              </a:solidFill>
              <a:latin typeface="宋体" panose="02010600030101010101" pitchFamily="2" charset="-122"/>
              <a:ea typeface="幼圆" panose="02010509060101010101" pitchFamily="49" charset="-122"/>
            </a:endParaRPr>
          </a:p>
          <a:p>
            <a:pPr lvl="1">
              <a:lnSpc>
                <a:spcPct val="90000"/>
              </a:lnSpc>
            </a:pPr>
            <a:r>
              <a:rPr lang="zh-CN" altLang="en-US" sz="1800" dirty="0">
                <a:solidFill>
                  <a:srgbClr val="000000"/>
                </a:solidFill>
                <a:latin typeface="宋体" panose="02010600030101010101" pitchFamily="2" charset="-122"/>
                <a:ea typeface="幼圆" panose="02010509060101010101" pitchFamily="49" charset="-122"/>
              </a:rPr>
              <a:t>生产、经营、使用消毒药剂和消毒器械、卫生用品、卫生材料、一次性医疗器材、隐形眼镜、人造器官等不符合国家卫生标准，可能造成传染病的传播、扩散或者造成传染病的传播、扩散的；</a:t>
            </a:r>
            <a:endParaRPr lang="zh-CN" altLang="en-US" sz="1800" dirty="0">
              <a:solidFill>
                <a:srgbClr val="000000"/>
              </a:solidFill>
              <a:latin typeface="宋体" panose="02010600030101010101" pitchFamily="2" charset="-122"/>
              <a:ea typeface="幼圆" panose="02010509060101010101" pitchFamily="49" charset="-122"/>
            </a:endParaRPr>
          </a:p>
          <a:p>
            <a:pPr lvl="1">
              <a:lnSpc>
                <a:spcPct val="90000"/>
              </a:lnSpc>
            </a:pPr>
            <a:r>
              <a:rPr lang="zh-CN" altLang="en-US" sz="1800" dirty="0">
                <a:solidFill>
                  <a:srgbClr val="000000"/>
                </a:solidFill>
                <a:latin typeface="宋体" panose="02010600030101010101" pitchFamily="2" charset="-122"/>
                <a:ea typeface="幼圆" panose="02010509060101010101" pitchFamily="49" charset="-122"/>
              </a:rPr>
              <a:t>准许或者纵容传染病病人、病原携带者和疑似传染病病人，从事国务院卫生行政部门规定禁止从事的易使该传染病扩散的</a:t>
            </a:r>
            <a:endParaRPr lang="zh-CN" altLang="en-US" sz="1800" dirty="0">
              <a:solidFill>
                <a:srgbClr val="000000"/>
              </a:solidFill>
              <a:latin typeface="宋体" panose="02010600030101010101" pitchFamily="2" charset="-122"/>
              <a:ea typeface="幼圆" panose="02010509060101010101" pitchFamily="49" charset="-122"/>
            </a:endParaRPr>
          </a:p>
          <a:p>
            <a:pPr lvl="1">
              <a:lnSpc>
                <a:spcPct val="90000"/>
              </a:lnSpc>
            </a:pPr>
            <a:r>
              <a:rPr lang="zh-CN" altLang="en-US" sz="1800" dirty="0">
                <a:solidFill>
                  <a:srgbClr val="000000"/>
                </a:solidFill>
                <a:latin typeface="宋体" panose="02010600030101010101" pitchFamily="2" charset="-122"/>
                <a:ea typeface="幼圆" panose="02010509060101010101" pitchFamily="49" charset="-122"/>
              </a:rPr>
              <a:t>招用流动人员的用工单位，未向卫生防疫机构报告并未采取卫生措施，造成传染病传播、流行的；</a:t>
            </a:r>
            <a:endParaRPr lang="zh-CN" altLang="en-US" sz="1800">
              <a:solidFill>
                <a:srgbClr val="000000"/>
              </a:solidFill>
              <a:latin typeface="宋体" panose="02010600030101010101" pitchFamily="2" charset="-122"/>
              <a:ea typeface="幼圆" panose="02010509060101010101" pitchFamily="49"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标题 23553"/>
          <p:cNvSpPr>
            <a:spLocks noGrp="1"/>
          </p:cNvSpPr>
          <p:nvPr>
            <p:ph type="title"/>
          </p:nvPr>
        </p:nvSpPr>
        <p:spPr>
          <a:xfrm>
            <a:off x="1150938" y="617538"/>
            <a:ext cx="7793037" cy="982662"/>
          </a:xfrm>
        </p:spPr>
        <p:txBody>
          <a:bodyPr anchor="b"/>
          <a:p>
            <a:pPr algn="ctr"/>
            <a:r>
              <a:rPr lang="zh-CN" altLang="en-US" dirty="0">
                <a:ea typeface="幼圆" panose="02010509060101010101" pitchFamily="49" charset="-122"/>
              </a:rPr>
              <a:t>个人违法行为</a:t>
            </a:r>
            <a:endParaRPr lang="zh-CN" altLang="en-US">
              <a:ea typeface="幼圆" panose="02010509060101010101" pitchFamily="49" charset="-122"/>
            </a:endParaRPr>
          </a:p>
        </p:txBody>
      </p:sp>
      <p:sp>
        <p:nvSpPr>
          <p:cNvPr id="23554" name="文本占位符 23554"/>
          <p:cNvSpPr>
            <a:spLocks noGrp="1"/>
          </p:cNvSpPr>
          <p:nvPr>
            <p:ph idx="1"/>
          </p:nvPr>
        </p:nvSpPr>
        <p:spPr>
          <a:xfrm>
            <a:off x="914400" y="2017713"/>
            <a:ext cx="7620000" cy="4114800"/>
          </a:xfrm>
        </p:spPr>
        <p:txBody>
          <a:bodyPr anchor="t"/>
          <a:p>
            <a:r>
              <a:rPr lang="zh-CN" altLang="en-US" sz="2000" dirty="0">
                <a:solidFill>
                  <a:srgbClr val="000000"/>
                </a:solidFill>
                <a:latin typeface="幼圆" panose="02010509060101010101" pitchFamily="49" charset="-122"/>
                <a:ea typeface="幼圆" panose="02010509060101010101" pitchFamily="49" charset="-122"/>
              </a:rPr>
              <a:t>传染病病人、病原携带者故意传播传染病，造成他人感染的；</a:t>
            </a:r>
            <a:endParaRPr lang="zh-CN" altLang="en-US" sz="2000" dirty="0">
              <a:solidFill>
                <a:srgbClr val="000000"/>
              </a:solidFill>
              <a:latin typeface="幼圆" panose="02010509060101010101" pitchFamily="49" charset="-122"/>
              <a:ea typeface="幼圆" panose="02010509060101010101" pitchFamily="49" charset="-122"/>
            </a:endParaRPr>
          </a:p>
          <a:p>
            <a:r>
              <a:rPr lang="zh-CN" altLang="en-US" sz="2000" dirty="0">
                <a:solidFill>
                  <a:srgbClr val="000000"/>
                </a:solidFill>
                <a:latin typeface="幼圆" panose="02010509060101010101" pitchFamily="49" charset="-122"/>
                <a:ea typeface="幼圆" panose="02010509060101010101" pitchFamily="49" charset="-122"/>
              </a:rPr>
              <a:t>甲类传染病病人、病原携带者或者疑似传染病病人，乙类传染病中艾滋病、肺炭疽病人拒绝进行隔离治疗的；</a:t>
            </a:r>
            <a:endParaRPr lang="zh-CN" altLang="en-US" sz="2000" dirty="0">
              <a:solidFill>
                <a:srgbClr val="000000"/>
              </a:solidFill>
              <a:latin typeface="幼圆" panose="02010509060101010101" pitchFamily="49" charset="-122"/>
              <a:ea typeface="幼圆" panose="02010509060101010101" pitchFamily="49" charset="-122"/>
            </a:endParaRPr>
          </a:p>
          <a:p>
            <a:r>
              <a:rPr lang="zh-CN" altLang="en-US" sz="2000" dirty="0">
                <a:solidFill>
                  <a:srgbClr val="000000"/>
                </a:solidFill>
                <a:latin typeface="幼圆" panose="02010509060101010101" pitchFamily="49" charset="-122"/>
                <a:ea typeface="幼圆" panose="02010509060101010101" pitchFamily="49" charset="-122"/>
              </a:rPr>
              <a:t>单位和个人非法经营、出售用于预防传染病菌苗、疫苗等生物制品的</a:t>
            </a:r>
            <a:endParaRPr lang="zh-CN" altLang="en-US" sz="2000" dirty="0">
              <a:solidFill>
                <a:srgbClr val="000000"/>
              </a:solidFill>
              <a:latin typeface="幼圆" panose="02010509060101010101" pitchFamily="49" charset="-122"/>
              <a:ea typeface="幼圆" panose="02010509060101010101" pitchFamily="49" charset="-122"/>
            </a:endParaRPr>
          </a:p>
          <a:p>
            <a:r>
              <a:rPr lang="zh-CN" altLang="en-US" sz="2000" dirty="0">
                <a:solidFill>
                  <a:srgbClr val="000000"/>
                </a:solidFill>
                <a:latin typeface="幼圆" panose="02010509060101010101" pitchFamily="49" charset="-122"/>
                <a:ea typeface="幼圆" panose="02010509060101010101" pitchFamily="49" charset="-122"/>
              </a:rPr>
              <a:t>违章养犬或者拒绝、阻挠捕杀违章犬，造成咬伤他人或者导致人群中发生狂犬病的。</a:t>
            </a:r>
            <a:endParaRPr lang="zh-CN" altLang="en-US" sz="2000" dirty="0">
              <a:solidFill>
                <a:srgbClr val="000000"/>
              </a:solidFill>
              <a:latin typeface="幼圆" panose="02010509060101010101" pitchFamily="49" charset="-122"/>
              <a:ea typeface="幼圆" panose="02010509060101010101" pitchFamily="49" charset="-122"/>
            </a:endParaRPr>
          </a:p>
          <a:p>
            <a:r>
              <a:rPr lang="zh-CN" altLang="en-US" sz="2000" dirty="0">
                <a:solidFill>
                  <a:srgbClr val="000000"/>
                </a:solidFill>
                <a:latin typeface="幼圆" panose="02010509060101010101" pitchFamily="49" charset="-122"/>
                <a:ea typeface="幼圆" panose="02010509060101010101" pitchFamily="49" charset="-122"/>
              </a:rPr>
              <a:t>医疗保健人员、卫生防疫人员拒绝执行各级政府卫生行政部门调集其参加控制疫情的决定的</a:t>
            </a:r>
            <a:r>
              <a:rPr lang="zh-CN" altLang="en-US" sz="2000" dirty="0">
                <a:latin typeface="幼圆" panose="02010509060101010101" pitchFamily="49" charset="-122"/>
                <a:ea typeface="幼圆" panose="02010509060101010101" pitchFamily="49" charset="-122"/>
              </a:rPr>
              <a:t> </a:t>
            </a:r>
            <a:endParaRPr lang="zh-CN" altLang="en-US" sz="2000" dirty="0">
              <a:latin typeface="幼圆" panose="02010509060101010101" pitchFamily="49" charset="-122"/>
              <a:ea typeface="幼圆" panose="02010509060101010101" pitchFamily="49" charset="-122"/>
            </a:endParaRPr>
          </a:p>
          <a:p>
            <a:r>
              <a:rPr lang="zh-CN" altLang="en-US" sz="2000" dirty="0">
                <a:solidFill>
                  <a:srgbClr val="000000"/>
                </a:solidFill>
                <a:latin typeface="幼圆" panose="02010509060101010101" pitchFamily="49" charset="-122"/>
                <a:ea typeface="幼圆" panose="02010509060101010101" pitchFamily="49" charset="-122"/>
              </a:rPr>
              <a:t>妨碍或者拒绝执行政府采取紧急措施的；</a:t>
            </a:r>
            <a:endParaRPr lang="zh-CN" altLang="en-US" sz="2000" dirty="0">
              <a:solidFill>
                <a:srgbClr val="000000"/>
              </a:solidFill>
              <a:latin typeface="幼圆" panose="02010509060101010101" pitchFamily="49" charset="-122"/>
              <a:ea typeface="幼圆" panose="02010509060101010101" pitchFamily="49" charset="-122"/>
            </a:endParaRPr>
          </a:p>
          <a:p>
            <a:r>
              <a:rPr lang="zh-CN" altLang="en-US" sz="2000" dirty="0">
                <a:solidFill>
                  <a:srgbClr val="000000"/>
                </a:solidFill>
                <a:latin typeface="幼圆" panose="02010509060101010101" pitchFamily="49" charset="-122"/>
                <a:ea typeface="幼圆" panose="02010509060101010101" pitchFamily="49" charset="-122"/>
              </a:rPr>
              <a:t>无故阻止和拦截依法执行处理疫情任务的车辆和人员的</a:t>
            </a:r>
            <a:endParaRPr lang="zh-CN" altLang="en-US" sz="2800">
              <a:latin typeface="幼圆" panose="02010509060101010101" pitchFamily="49" charset="-122"/>
              <a:ea typeface="幼圆" panose="02010509060101010101" pitchFamily="49"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标题 24577"/>
          <p:cNvSpPr>
            <a:spLocks noGrp="1"/>
          </p:cNvSpPr>
          <p:nvPr>
            <p:ph type="title"/>
          </p:nvPr>
        </p:nvSpPr>
        <p:spPr>
          <a:xfrm>
            <a:off x="1150938" y="617538"/>
            <a:ext cx="7793037" cy="906462"/>
          </a:xfrm>
        </p:spPr>
        <p:txBody>
          <a:bodyPr anchor="b"/>
          <a:p>
            <a:pPr algn="ctr"/>
            <a:r>
              <a:rPr lang="zh-CN" altLang="en-US" dirty="0">
                <a:ea typeface="幼圆" panose="02010509060101010101" pitchFamily="49" charset="-122"/>
              </a:rPr>
              <a:t>附则</a:t>
            </a:r>
            <a:endParaRPr lang="zh-CN" altLang="en-US">
              <a:ea typeface="幼圆" panose="02010509060101010101" pitchFamily="49" charset="-122"/>
            </a:endParaRPr>
          </a:p>
        </p:txBody>
      </p:sp>
      <p:sp>
        <p:nvSpPr>
          <p:cNvPr id="24578" name="文本占位符 24578"/>
          <p:cNvSpPr>
            <a:spLocks noGrp="1"/>
          </p:cNvSpPr>
          <p:nvPr>
            <p:ph idx="1"/>
          </p:nvPr>
        </p:nvSpPr>
        <p:spPr>
          <a:xfrm>
            <a:off x="1182688" y="2017713"/>
            <a:ext cx="7772400" cy="4002087"/>
          </a:xfrm>
        </p:spPr>
        <p:txBody>
          <a:bodyPr anchor="t"/>
          <a:p>
            <a:pPr algn="just">
              <a:lnSpc>
                <a:spcPct val="90000"/>
              </a:lnSpc>
            </a:pPr>
            <a:r>
              <a:rPr lang="zh-CN" altLang="en-US" sz="2400" dirty="0">
                <a:latin typeface="幼圆" panose="02010509060101010101" pitchFamily="49" charset="-122"/>
                <a:ea typeface="幼圆" panose="02010509060101010101" pitchFamily="49" charset="-122"/>
              </a:rPr>
              <a:t>流行病学</a:t>
            </a:r>
            <a:r>
              <a:rPr lang="en-US" altLang="zh-CN" sz="2400" dirty="0">
                <a:latin typeface="幼圆" panose="02010509060101010101" pitchFamily="49" charset="-122"/>
                <a:ea typeface="幼圆" panose="02010509060101010101" pitchFamily="49" charset="-122"/>
              </a:rPr>
              <a:t>(</a:t>
            </a:r>
            <a:r>
              <a:rPr lang="en-US" altLang="zh-CN" sz="2400" err="1">
                <a:latin typeface="幼圆" panose="02010509060101010101" pitchFamily="49" charset="-122"/>
                <a:ea typeface="幼圆" panose="02010509060101010101" pitchFamily="49" charset="-122"/>
              </a:rPr>
              <a:t>Epidemiology</a:t>
            </a:r>
            <a:r>
              <a:rPr lang="en-US" altLang="zh-CN" sz="2400" dirty="0">
                <a:latin typeface="幼圆" panose="02010509060101010101" pitchFamily="49" charset="-122"/>
                <a:ea typeface="幼圆" panose="02010509060101010101" pitchFamily="49" charset="-122"/>
              </a:rPr>
              <a:t>)</a:t>
            </a:r>
            <a:r>
              <a:rPr lang="zh-CN" altLang="en-US" sz="2400" dirty="0">
                <a:latin typeface="幼圆" panose="02010509060101010101" pitchFamily="49" charset="-122"/>
                <a:ea typeface="幼圆" panose="02010509060101010101" pitchFamily="49" charset="-122"/>
              </a:rPr>
              <a:t>是研究人群中疾病与健康状况的分布及其影响因素，并研究防治疾病及促进健康的策略和措施的科学。</a:t>
            </a:r>
            <a:endParaRPr lang="zh-CN" altLang="en-US" sz="2400" dirty="0">
              <a:latin typeface="幼圆" panose="02010509060101010101" pitchFamily="49" charset="-122"/>
              <a:ea typeface="幼圆" panose="02010509060101010101" pitchFamily="49" charset="-122"/>
            </a:endParaRPr>
          </a:p>
          <a:p>
            <a:pPr>
              <a:lnSpc>
                <a:spcPct val="90000"/>
              </a:lnSpc>
            </a:pPr>
            <a:r>
              <a:rPr lang="zh-CN" altLang="en-US" sz="2400" dirty="0">
                <a:latin typeface="幼圆" panose="02010509060101010101" pitchFamily="49" charset="-122"/>
                <a:ea typeface="幼圆" panose="02010509060101010101" pitchFamily="49" charset="-122"/>
              </a:rPr>
              <a:t>爆发（</a:t>
            </a:r>
            <a:r>
              <a:rPr lang="en-US" altLang="zh-CN" sz="2400" dirty="0">
                <a:latin typeface="幼圆" panose="02010509060101010101" pitchFamily="49" charset="-122"/>
                <a:ea typeface="幼圆" panose="02010509060101010101" pitchFamily="49" charset="-122"/>
              </a:rPr>
              <a:t>outbreak</a:t>
            </a:r>
            <a:r>
              <a:rPr lang="zh-CN" altLang="en-US" sz="2400" dirty="0">
                <a:latin typeface="幼圆" panose="02010509060101010101" pitchFamily="49" charset="-122"/>
                <a:ea typeface="幼圆" panose="02010509060101010101" pitchFamily="49" charset="-122"/>
              </a:rPr>
              <a:t>）是指在局部地区或集体单位中，短时间内突然有很多相同的病人出现，而且这些人群多有相同的传染源或传播途径。</a:t>
            </a:r>
            <a:endParaRPr lang="zh-CN" altLang="en-US" sz="2400" dirty="0">
              <a:latin typeface="幼圆" panose="02010509060101010101" pitchFamily="49" charset="-122"/>
              <a:ea typeface="幼圆" panose="02010509060101010101" pitchFamily="49" charset="-122"/>
            </a:endParaRPr>
          </a:p>
          <a:p>
            <a:pPr>
              <a:lnSpc>
                <a:spcPct val="90000"/>
              </a:lnSpc>
            </a:pPr>
            <a:r>
              <a:rPr lang="zh-CN" altLang="en-US" sz="2400" dirty="0">
                <a:solidFill>
                  <a:srgbClr val="000000"/>
                </a:solidFill>
                <a:latin typeface="幼圆" panose="02010509060101010101" pitchFamily="49" charset="-122"/>
                <a:ea typeface="幼圆" panose="02010509060101010101" pitchFamily="49" charset="-122"/>
              </a:rPr>
              <a:t>流行</a:t>
            </a:r>
            <a:r>
              <a:rPr lang="en-US" altLang="zh-CN" sz="2400" dirty="0">
                <a:solidFill>
                  <a:srgbClr val="000000"/>
                </a:solidFill>
                <a:latin typeface="幼圆" panose="02010509060101010101" pitchFamily="49" charset="-122"/>
                <a:ea typeface="幼圆" panose="02010509060101010101" pitchFamily="49" charset="-122"/>
              </a:rPr>
              <a:t>(Epidemic)</a:t>
            </a:r>
            <a:r>
              <a:rPr lang="zh-CN" altLang="en-US" sz="2400" dirty="0">
                <a:solidFill>
                  <a:srgbClr val="000000"/>
                </a:solidFill>
                <a:latin typeface="幼圆" panose="02010509060101010101" pitchFamily="49" charset="-122"/>
                <a:ea typeface="幼圆" panose="02010509060101010101" pitchFamily="49" charset="-122"/>
              </a:rPr>
              <a:t>指某地区某种传染病发病率显著超过该病历年的一般发病率水平。</a:t>
            </a:r>
            <a:endParaRPr lang="zh-CN" altLang="en-US" sz="2400" dirty="0">
              <a:solidFill>
                <a:srgbClr val="000000"/>
              </a:solidFill>
              <a:latin typeface="幼圆" panose="02010509060101010101" pitchFamily="49" charset="-122"/>
              <a:ea typeface="幼圆" panose="02010509060101010101" pitchFamily="49" charset="-122"/>
            </a:endParaRPr>
          </a:p>
          <a:p>
            <a:pPr>
              <a:lnSpc>
                <a:spcPct val="90000"/>
              </a:lnSpc>
            </a:pPr>
            <a:r>
              <a:rPr lang="zh-CN" altLang="en-US" sz="2400" dirty="0">
                <a:latin typeface="幼圆" panose="02010509060101010101" pitchFamily="49" charset="-122"/>
                <a:ea typeface="幼圆" panose="02010509060101010101" pitchFamily="49" charset="-122"/>
              </a:rPr>
              <a:t>预防用生物制品指所有可通过预防接种，使接种对象产生针对的特异抗体达到预防和控制疾病目的的疫苗、菌苗和各种抗原制剂。</a:t>
            </a:r>
            <a:endParaRPr lang="zh-CN" altLang="en-US" sz="2400">
              <a:latin typeface="幼圆" panose="02010509060101010101" pitchFamily="49" charset="-122"/>
              <a:ea typeface="幼圆" panose="02010509060101010101" pitchFamily="49"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标题 6145"/>
          <p:cNvSpPr>
            <a:spLocks noGrp="1"/>
          </p:cNvSpPr>
          <p:nvPr>
            <p:ph type="title"/>
          </p:nvPr>
        </p:nvSpPr>
        <p:spPr>
          <a:xfrm>
            <a:off x="1150938" y="617538"/>
            <a:ext cx="7793037" cy="982662"/>
          </a:xfrm>
        </p:spPr>
        <p:txBody>
          <a:bodyPr anchor="b"/>
          <a:p>
            <a:pPr algn="ctr"/>
            <a:r>
              <a:rPr lang="zh-CN" altLang="en-US" dirty="0">
                <a:ea typeface="幼圆" panose="02010509060101010101" pitchFamily="49" charset="-122"/>
              </a:rPr>
              <a:t>国外的相关法律法规</a:t>
            </a:r>
            <a:endParaRPr lang="zh-CN" altLang="en-US">
              <a:ea typeface="幼圆" panose="02010509060101010101" pitchFamily="49" charset="-122"/>
            </a:endParaRPr>
          </a:p>
        </p:txBody>
      </p:sp>
      <p:sp>
        <p:nvSpPr>
          <p:cNvPr id="5122" name="文本占位符 6146"/>
          <p:cNvSpPr>
            <a:spLocks noGrp="1"/>
          </p:cNvSpPr>
          <p:nvPr>
            <p:ph idx="1"/>
          </p:nvPr>
        </p:nvSpPr>
        <p:spPr>
          <a:xfrm>
            <a:off x="838200" y="2017713"/>
            <a:ext cx="7924800" cy="4114800"/>
          </a:xfrm>
        </p:spPr>
        <p:txBody>
          <a:bodyPr anchor="t"/>
          <a:p>
            <a:r>
              <a:rPr lang="zh-CN" altLang="en-US" sz="2800" dirty="0">
                <a:latin typeface="幼圆" panose="02010509060101010101" pitchFamily="49" charset="-122"/>
                <a:ea typeface="幼圆" panose="02010509060101010101" pitchFamily="49" charset="-122"/>
              </a:rPr>
              <a:t>美国</a:t>
            </a:r>
            <a:r>
              <a:rPr lang="zh-CN" altLang="en-US" sz="2000" dirty="0">
                <a:latin typeface="幼圆" panose="02010509060101010101" pitchFamily="49" charset="-122"/>
                <a:ea typeface="幼圆" panose="02010509060101010101" pitchFamily="49" charset="-122"/>
              </a:rPr>
              <a:t>于</a:t>
            </a:r>
            <a:r>
              <a:rPr lang="en-US" altLang="zh-CN" sz="2000" dirty="0">
                <a:latin typeface="幼圆" panose="02010509060101010101" pitchFamily="49" charset="-122"/>
                <a:ea typeface="幼圆" panose="02010509060101010101" pitchFamily="49" charset="-122"/>
              </a:rPr>
              <a:t>1994</a:t>
            </a:r>
            <a:r>
              <a:rPr lang="zh-CN" altLang="en-US" sz="2000" dirty="0">
                <a:latin typeface="幼圆" panose="02010509060101010101" pitchFamily="49" charset="-122"/>
                <a:ea typeface="幼圆" panose="02010509060101010101" pitchFamily="49" charset="-122"/>
              </a:rPr>
              <a:t>年通过了关于防范传染病的联邦法律主要是</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公共卫生服务法</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，又称“美国检疫法” 。</a:t>
            </a:r>
            <a:endParaRPr lang="zh-CN" altLang="en-US" sz="2000" dirty="0">
              <a:latin typeface="幼圆" panose="02010509060101010101" pitchFamily="49" charset="-122"/>
              <a:ea typeface="幼圆" panose="02010509060101010101" pitchFamily="49" charset="-122"/>
            </a:endParaRPr>
          </a:p>
          <a:p>
            <a:r>
              <a:rPr lang="zh-CN" altLang="en-US" sz="2000" dirty="0">
                <a:latin typeface="幼圆" panose="02010509060101010101" pitchFamily="49" charset="-122"/>
                <a:ea typeface="幼圆" panose="02010509060101010101" pitchFamily="49" charset="-122"/>
              </a:rPr>
              <a:t>该法主要包括：明确严重传染病的界定程序，制定传染病控制条例，规定检疫官员的职责，同时对来自特定地区的人员和货物，及有关检疫站、检疫场所与港口管理，民航与民航飞机的检疫等均作出了详尽的规定，此外还对战争时期的特殊检疫进行了规范。</a:t>
            </a:r>
            <a:endParaRPr lang="zh-CN" altLang="en-US" sz="2000" dirty="0">
              <a:latin typeface="幼圆" panose="02010509060101010101" pitchFamily="49" charset="-122"/>
              <a:ea typeface="幼圆" panose="02010509060101010101" pitchFamily="49" charset="-122"/>
            </a:endParaRPr>
          </a:p>
          <a:p>
            <a:r>
              <a:rPr lang="zh-CN" altLang="en-US" sz="2000" dirty="0">
                <a:latin typeface="幼圆" panose="02010509060101010101" pitchFamily="49" charset="-122"/>
                <a:ea typeface="幼圆" panose="02010509060101010101" pitchFamily="49" charset="-122"/>
              </a:rPr>
              <a:t>“</a:t>
            </a:r>
            <a:r>
              <a:rPr lang="en-US" altLang="zh-CN" sz="2000" dirty="0">
                <a:latin typeface="幼圆" panose="02010509060101010101" pitchFamily="49" charset="-122"/>
                <a:ea typeface="幼圆" panose="02010509060101010101" pitchFamily="49" charset="-122"/>
              </a:rPr>
              <a:t>9.11”2002</a:t>
            </a:r>
            <a:r>
              <a:rPr lang="zh-CN" altLang="en-US" sz="2000" dirty="0">
                <a:latin typeface="幼圆" panose="02010509060101010101" pitchFamily="49" charset="-122"/>
                <a:ea typeface="幼圆" panose="02010509060101010101" pitchFamily="49" charset="-122"/>
              </a:rPr>
              <a:t>年</a:t>
            </a:r>
            <a:r>
              <a:rPr lang="en-US" altLang="zh-CN" sz="2000" dirty="0">
                <a:latin typeface="幼圆" panose="02010509060101010101" pitchFamily="49" charset="-122"/>
                <a:ea typeface="幼圆" panose="02010509060101010101" pitchFamily="49" charset="-122"/>
              </a:rPr>
              <a:t>6</a:t>
            </a:r>
            <a:r>
              <a:rPr lang="zh-CN" altLang="en-US" sz="2000" dirty="0">
                <a:latin typeface="幼圆" panose="02010509060101010101" pitchFamily="49" charset="-122"/>
                <a:ea typeface="幼圆" panose="02010509060101010101" pitchFamily="49" charset="-122"/>
              </a:rPr>
              <a:t>月</a:t>
            </a:r>
            <a:r>
              <a:rPr lang="en-US" altLang="zh-CN" sz="2000" dirty="0">
                <a:latin typeface="幼圆" panose="02010509060101010101" pitchFamily="49" charset="-122"/>
                <a:ea typeface="幼圆" panose="02010509060101010101" pitchFamily="49" charset="-122"/>
              </a:rPr>
              <a:t>12</a:t>
            </a:r>
            <a:r>
              <a:rPr lang="zh-CN" altLang="en-US" sz="2000" dirty="0">
                <a:latin typeface="幼圆" panose="02010509060101010101" pitchFamily="49" charset="-122"/>
                <a:ea typeface="幼圆" panose="02010509060101010101" pitchFamily="49" charset="-122"/>
              </a:rPr>
              <a:t>日，美国总统布什签署了</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防止生物恐怖袭击法案</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，其中</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公共卫生安全与预防和应对生物恐怖法案</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为指导性法案。该法案分为生物恐怖及其他公共卫生紧急事件的应对体系、危险性生物制剂和有毒介质的控制、食品和药品供应安全、饮用水安全及附加条款等五个部分，对在防范和应对中的主管部门、具体措施、资金使用等都作出了详细的规定。</a:t>
            </a:r>
            <a:r>
              <a:rPr lang="zh-CN" altLang="en-US" sz="2000" dirty="0"/>
              <a:t>  </a:t>
            </a:r>
            <a:endParaRPr lang="zh-CN" altLang="en-US"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标题 7169"/>
          <p:cNvSpPr>
            <a:spLocks noGrp="1"/>
          </p:cNvSpPr>
          <p:nvPr>
            <p:ph type="title"/>
          </p:nvPr>
        </p:nvSpPr>
        <p:spPr>
          <a:xfrm>
            <a:off x="1150938" y="617538"/>
            <a:ext cx="7793037" cy="906462"/>
          </a:xfrm>
        </p:spPr>
        <p:txBody>
          <a:bodyPr anchor="b"/>
          <a:p>
            <a:pPr algn="ctr"/>
            <a:r>
              <a:rPr lang="zh-CN" altLang="en-US" dirty="0">
                <a:ea typeface="幼圆" panose="02010509060101010101" pitchFamily="49" charset="-122"/>
              </a:rPr>
              <a:t>国外的相关法律法规</a:t>
            </a:r>
            <a:endParaRPr lang="zh-CN" altLang="en-US">
              <a:ea typeface="幼圆" panose="02010509060101010101" pitchFamily="49" charset="-122"/>
            </a:endParaRPr>
          </a:p>
        </p:txBody>
      </p:sp>
      <p:sp>
        <p:nvSpPr>
          <p:cNvPr id="6146" name="文本占位符 7170"/>
          <p:cNvSpPr>
            <a:spLocks noGrp="1"/>
          </p:cNvSpPr>
          <p:nvPr>
            <p:ph idx="1"/>
          </p:nvPr>
        </p:nvSpPr>
        <p:spPr>
          <a:xfrm>
            <a:off x="762000" y="1828800"/>
            <a:ext cx="8193088" cy="4495800"/>
          </a:xfrm>
        </p:spPr>
        <p:txBody>
          <a:bodyPr anchor="t"/>
          <a:p>
            <a:pPr algn="just">
              <a:lnSpc>
                <a:spcPct val="90000"/>
              </a:lnSpc>
            </a:pPr>
            <a:r>
              <a:rPr lang="zh-CN" altLang="en-US" sz="2800" dirty="0">
                <a:solidFill>
                  <a:srgbClr val="000000"/>
                </a:solidFill>
                <a:latin typeface="幼圆" panose="02010509060101010101" pitchFamily="49" charset="-122"/>
                <a:ea typeface="幼圆" panose="02010509060101010101" pitchFamily="49" charset="-122"/>
              </a:rPr>
              <a:t>法国</a:t>
            </a:r>
            <a:r>
              <a:rPr lang="zh-CN" altLang="en-US" sz="2000" dirty="0">
                <a:solidFill>
                  <a:srgbClr val="000000"/>
                </a:solidFill>
                <a:latin typeface="幼圆" panose="02010509060101010101" pitchFamily="49" charset="-122"/>
                <a:ea typeface="幼圆" panose="02010509060101010101" pitchFamily="49" charset="-122"/>
              </a:rPr>
              <a:t>的国家传染病防治体系是建立在“强制申报”、“死亡统计”、“国家传染病防治中心”、“监测网络”基础之上的。其保证公共卫生的措施以预防为主，因此近百年来一直未出现爆发性传染病的大规模流行。</a:t>
            </a:r>
            <a:endParaRPr lang="zh-CN" altLang="en-US" sz="2000" dirty="0">
              <a:solidFill>
                <a:srgbClr val="000000"/>
              </a:solidFill>
              <a:latin typeface="幼圆" panose="02010509060101010101" pitchFamily="49" charset="-122"/>
              <a:ea typeface="幼圆" panose="02010509060101010101" pitchFamily="49" charset="-122"/>
            </a:endParaRPr>
          </a:p>
          <a:p>
            <a:pPr>
              <a:lnSpc>
                <a:spcPct val="90000"/>
              </a:lnSpc>
            </a:pPr>
            <a:r>
              <a:rPr lang="zh-CN" altLang="en-US" sz="2000" dirty="0">
                <a:latin typeface="幼圆" panose="02010509060101010101" pitchFamily="49" charset="-122"/>
                <a:ea typeface="幼圆" panose="02010509060101010101" pitchFamily="49" charset="-122"/>
              </a:rPr>
              <a:t>法国有两个强制性的法律措施，即“强制申报”和“死亡统计”。法国法律规定，世界上</a:t>
            </a:r>
            <a:r>
              <a:rPr lang="en-US" altLang="zh-CN" sz="2000" dirty="0">
                <a:latin typeface="幼圆" panose="02010509060101010101" pitchFamily="49" charset="-122"/>
                <a:ea typeface="幼圆" panose="02010509060101010101" pitchFamily="49" charset="-122"/>
              </a:rPr>
              <a:t>100</a:t>
            </a:r>
            <a:r>
              <a:rPr lang="zh-CN" altLang="en-US" sz="2000" dirty="0">
                <a:latin typeface="幼圆" panose="02010509060101010101" pitchFamily="49" charset="-122"/>
                <a:ea typeface="幼圆" panose="02010509060101010101" pitchFamily="49" charset="-122"/>
              </a:rPr>
              <a:t>多种传染病中，有</a:t>
            </a:r>
            <a:r>
              <a:rPr lang="en-US" altLang="zh-CN" sz="2000" dirty="0">
                <a:latin typeface="幼圆" panose="02010509060101010101" pitchFamily="49" charset="-122"/>
                <a:ea typeface="幼圆" panose="02010509060101010101" pitchFamily="49" charset="-122"/>
              </a:rPr>
              <a:t>26</a:t>
            </a:r>
            <a:r>
              <a:rPr lang="zh-CN" altLang="en-US" sz="2000" dirty="0">
                <a:latin typeface="幼圆" panose="02010509060101010101" pitchFamily="49" charset="-122"/>
                <a:ea typeface="幼圆" panose="02010509060101010101" pitchFamily="49" charset="-122"/>
              </a:rPr>
              <a:t>种</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该数字、种类随着情况不断变化</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是必须在法国申报的，负责申报的人员是：医院</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包括私人诊所</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的医生和医学生物分析实验室的分析师、各省卫生机构的公共卫生监察医生和卫生部国家卫生监测研究所的流行病专家等。 </a:t>
            </a:r>
            <a:endParaRPr lang="zh-CN" altLang="en-US" sz="2000" dirty="0">
              <a:latin typeface="幼圆" panose="02010509060101010101" pitchFamily="49" charset="-122"/>
              <a:ea typeface="幼圆" panose="02010509060101010101" pitchFamily="49" charset="-122"/>
            </a:endParaRPr>
          </a:p>
          <a:p>
            <a:pPr>
              <a:lnSpc>
                <a:spcPct val="90000"/>
              </a:lnSpc>
            </a:pPr>
            <a:r>
              <a:rPr lang="zh-CN" altLang="en-US" sz="2000" dirty="0">
                <a:latin typeface="幼圆" panose="02010509060101010101" pitchFamily="49" charset="-122"/>
                <a:ea typeface="幼圆" panose="02010509060101010101" pitchFamily="49" charset="-122"/>
              </a:rPr>
              <a:t>医院的死亡证明</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从医学角度说明疾病的起因和死亡的原因</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和关于死者情况的市政府简报</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死者的社会情况说明，包括生日、出生地、家庭所有地、婚姻状况、职业等</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均要汇总到省卫生机构的公共卫生监察医生处，并上报到国家统计研究所。法国国家卫生和健康研究所专门有一个小组与国家统计研究所合作，负责对上述情况进行分析，提出有关报告。 </a:t>
            </a:r>
            <a:endParaRPr lang="zh-CN" altLang="en-US" sz="2000">
              <a:latin typeface="幼圆" panose="02010509060101010101" pitchFamily="49" charset="-122"/>
              <a:ea typeface="幼圆" panose="02010509060101010101" pitchFamily="49"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标题 8193"/>
          <p:cNvSpPr>
            <a:spLocks noGrp="1"/>
          </p:cNvSpPr>
          <p:nvPr>
            <p:ph type="title"/>
          </p:nvPr>
        </p:nvSpPr>
        <p:spPr>
          <a:xfrm>
            <a:off x="1150938" y="617538"/>
            <a:ext cx="7793037" cy="1058862"/>
          </a:xfrm>
        </p:spPr>
        <p:txBody>
          <a:bodyPr anchor="b"/>
          <a:p>
            <a:pPr algn="ctr"/>
            <a:r>
              <a:rPr lang="zh-CN" altLang="en-US" dirty="0">
                <a:ea typeface="幼圆" panose="02010509060101010101" pitchFamily="49" charset="-122"/>
              </a:rPr>
              <a:t>国外的相关法律法规</a:t>
            </a:r>
            <a:endParaRPr lang="zh-CN" altLang="en-US">
              <a:ea typeface="幼圆" panose="02010509060101010101" pitchFamily="49" charset="-122"/>
            </a:endParaRPr>
          </a:p>
        </p:txBody>
      </p:sp>
      <p:sp>
        <p:nvSpPr>
          <p:cNvPr id="7170" name="文本占位符 8194"/>
          <p:cNvSpPr>
            <a:spLocks noGrp="1"/>
          </p:cNvSpPr>
          <p:nvPr>
            <p:ph idx="1"/>
          </p:nvPr>
        </p:nvSpPr>
        <p:spPr>
          <a:xfrm>
            <a:off x="838200" y="2017713"/>
            <a:ext cx="8116888" cy="4114800"/>
          </a:xfrm>
        </p:spPr>
        <p:txBody>
          <a:bodyPr anchor="t"/>
          <a:p>
            <a:pPr algn="just">
              <a:lnSpc>
                <a:spcPct val="90000"/>
              </a:lnSpc>
            </a:pPr>
            <a:r>
              <a:rPr lang="zh-CN" altLang="en-US" sz="2800" dirty="0">
                <a:solidFill>
                  <a:srgbClr val="000000"/>
                </a:solidFill>
                <a:latin typeface="幼圆" panose="02010509060101010101" pitchFamily="49" charset="-122"/>
                <a:ea typeface="幼圆" panose="02010509060101010101" pitchFamily="49" charset="-122"/>
              </a:rPr>
              <a:t>俄罗斯</a:t>
            </a:r>
            <a:r>
              <a:rPr lang="en-US" altLang="zh-CN" sz="2000" dirty="0">
                <a:solidFill>
                  <a:srgbClr val="000000"/>
                </a:solidFill>
                <a:latin typeface="幼圆" panose="02010509060101010101" pitchFamily="49" charset="-122"/>
                <a:ea typeface="幼圆" panose="02010509060101010101" pitchFamily="49" charset="-122"/>
              </a:rPr>
              <a:t>1999</a:t>
            </a:r>
            <a:r>
              <a:rPr lang="zh-CN" altLang="en-US" sz="2000" dirty="0">
                <a:solidFill>
                  <a:srgbClr val="000000"/>
                </a:solidFill>
                <a:latin typeface="幼圆" panose="02010509060101010101" pitchFamily="49" charset="-122"/>
                <a:ea typeface="幼圆" panose="02010509060101010101" pitchFamily="49" charset="-122"/>
              </a:rPr>
              <a:t>年立法机构通过了</a:t>
            </a:r>
            <a:r>
              <a:rPr lang="en-US" altLang="zh-CN" sz="2000" dirty="0">
                <a:solidFill>
                  <a:srgbClr val="000000"/>
                </a:solidFill>
                <a:latin typeface="幼圆" panose="02010509060101010101" pitchFamily="49" charset="-122"/>
                <a:ea typeface="幼圆" panose="02010509060101010101" pitchFamily="49" charset="-122"/>
              </a:rPr>
              <a:t>《</a:t>
            </a:r>
            <a:r>
              <a:rPr lang="zh-CN" altLang="en-US" sz="2000" dirty="0">
                <a:solidFill>
                  <a:srgbClr val="000000"/>
                </a:solidFill>
                <a:latin typeface="幼圆" panose="02010509060101010101" pitchFamily="49" charset="-122"/>
                <a:ea typeface="幼圆" panose="02010509060101010101" pitchFamily="49" charset="-122"/>
              </a:rPr>
              <a:t>联邦公民卫生流行病防疫法</a:t>
            </a:r>
            <a:r>
              <a:rPr lang="en-US" altLang="zh-CN" sz="2000" dirty="0">
                <a:solidFill>
                  <a:srgbClr val="000000"/>
                </a:solidFill>
                <a:latin typeface="幼圆" panose="02010509060101010101" pitchFamily="49" charset="-122"/>
                <a:ea typeface="幼圆" panose="02010509060101010101" pitchFamily="49" charset="-122"/>
              </a:rPr>
              <a:t>》(</a:t>
            </a:r>
            <a:r>
              <a:rPr lang="zh-CN" altLang="en-US" sz="2000" dirty="0">
                <a:solidFill>
                  <a:srgbClr val="000000"/>
                </a:solidFill>
                <a:latin typeface="幼圆" panose="02010509060101010101" pitchFamily="49" charset="-122"/>
                <a:ea typeface="幼圆" panose="02010509060101010101" pitchFamily="49" charset="-122"/>
              </a:rPr>
              <a:t>简称</a:t>
            </a:r>
            <a:r>
              <a:rPr lang="en-US" altLang="zh-CN" sz="2000" dirty="0">
                <a:solidFill>
                  <a:srgbClr val="000000"/>
                </a:solidFill>
                <a:latin typeface="幼圆" panose="02010509060101010101" pitchFamily="49" charset="-122"/>
                <a:ea typeface="幼圆" panose="02010509060101010101" pitchFamily="49" charset="-122"/>
              </a:rPr>
              <a:t>《</a:t>
            </a:r>
            <a:r>
              <a:rPr lang="zh-CN" altLang="en-US" sz="2000" dirty="0">
                <a:solidFill>
                  <a:srgbClr val="000000"/>
                </a:solidFill>
                <a:latin typeface="幼圆" panose="02010509060101010101" pitchFamily="49" charset="-122"/>
                <a:ea typeface="幼圆" panose="02010509060101010101" pitchFamily="49" charset="-122"/>
              </a:rPr>
              <a:t>防疫法</a:t>
            </a:r>
            <a:r>
              <a:rPr lang="en-US" altLang="zh-CN" sz="2000" dirty="0">
                <a:solidFill>
                  <a:srgbClr val="000000"/>
                </a:solidFill>
                <a:latin typeface="幼圆" panose="02010509060101010101" pitchFamily="49" charset="-122"/>
                <a:ea typeface="幼圆" panose="02010509060101010101" pitchFamily="49" charset="-122"/>
              </a:rPr>
              <a:t>》)</a:t>
            </a:r>
            <a:r>
              <a:rPr lang="zh-CN" altLang="en-US" sz="2000" dirty="0">
                <a:solidFill>
                  <a:srgbClr val="000000"/>
                </a:solidFill>
                <a:latin typeface="幼圆" panose="02010509060101010101" pitchFamily="49" charset="-122"/>
                <a:ea typeface="幼圆" panose="02010509060101010101" pitchFamily="49" charset="-122"/>
              </a:rPr>
              <a:t>。该法为每个俄罗斯公民实现健康保障和良好环境提供了法律依据。</a:t>
            </a:r>
            <a:r>
              <a:rPr lang="en-US" altLang="zh-CN" sz="2000" dirty="0">
                <a:solidFill>
                  <a:srgbClr val="000000"/>
                </a:solidFill>
                <a:latin typeface="幼圆" panose="02010509060101010101" pitchFamily="49" charset="-122"/>
                <a:ea typeface="幼圆" panose="02010509060101010101" pitchFamily="49" charset="-122"/>
              </a:rPr>
              <a:t>《</a:t>
            </a:r>
            <a:r>
              <a:rPr lang="zh-CN" altLang="en-US" sz="2000" dirty="0">
                <a:solidFill>
                  <a:srgbClr val="000000"/>
                </a:solidFill>
                <a:latin typeface="幼圆" panose="02010509060101010101" pitchFamily="49" charset="-122"/>
                <a:ea typeface="幼圆" panose="02010509060101010101" pitchFamily="49" charset="-122"/>
              </a:rPr>
              <a:t>防疫法</a:t>
            </a:r>
            <a:r>
              <a:rPr lang="en-US" altLang="zh-CN" sz="2000" dirty="0">
                <a:solidFill>
                  <a:srgbClr val="000000"/>
                </a:solidFill>
                <a:latin typeface="幼圆" panose="02010509060101010101" pitchFamily="49" charset="-122"/>
                <a:ea typeface="幼圆" panose="02010509060101010101" pitchFamily="49" charset="-122"/>
              </a:rPr>
              <a:t>》</a:t>
            </a:r>
            <a:r>
              <a:rPr lang="zh-CN" altLang="en-US" sz="2000" dirty="0">
                <a:solidFill>
                  <a:srgbClr val="000000"/>
                </a:solidFill>
                <a:latin typeface="幼圆" panose="02010509060101010101" pitchFamily="49" charset="-122"/>
                <a:ea typeface="幼圆" panose="02010509060101010101" pitchFamily="49" charset="-122"/>
              </a:rPr>
              <a:t>明确指出了公民卫生流行病防疫的基本原则、具体防范措施、联邦卫生防疫局的职能、政府在卫生流行病方面的调解作用以及违犯</a:t>
            </a:r>
            <a:r>
              <a:rPr lang="en-US" altLang="zh-CN" sz="2000" dirty="0">
                <a:solidFill>
                  <a:srgbClr val="000000"/>
                </a:solidFill>
                <a:latin typeface="幼圆" panose="02010509060101010101" pitchFamily="49" charset="-122"/>
                <a:ea typeface="幼圆" panose="02010509060101010101" pitchFamily="49" charset="-122"/>
              </a:rPr>
              <a:t>《</a:t>
            </a:r>
            <a:r>
              <a:rPr lang="zh-CN" altLang="en-US" sz="2000" dirty="0">
                <a:solidFill>
                  <a:srgbClr val="000000"/>
                </a:solidFill>
                <a:latin typeface="幼圆" panose="02010509060101010101" pitchFamily="49" charset="-122"/>
                <a:ea typeface="幼圆" panose="02010509060101010101" pitchFamily="49" charset="-122"/>
              </a:rPr>
              <a:t>防疫法</a:t>
            </a:r>
            <a:r>
              <a:rPr lang="en-US" altLang="zh-CN" sz="2000" dirty="0">
                <a:solidFill>
                  <a:srgbClr val="000000"/>
                </a:solidFill>
                <a:latin typeface="幼圆" panose="02010509060101010101" pitchFamily="49" charset="-122"/>
                <a:ea typeface="幼圆" panose="02010509060101010101" pitchFamily="49" charset="-122"/>
              </a:rPr>
              <a:t>》</a:t>
            </a:r>
            <a:r>
              <a:rPr lang="zh-CN" altLang="en-US" sz="2000" dirty="0">
                <a:solidFill>
                  <a:srgbClr val="000000"/>
                </a:solidFill>
                <a:latin typeface="幼圆" panose="02010509060101010101" pitchFamily="49" charset="-122"/>
                <a:ea typeface="幼圆" panose="02010509060101010101" pitchFamily="49" charset="-122"/>
              </a:rPr>
              <a:t>应负的法律责任。俄罗斯联邦卫生流行病防疫局是执行和实施防止流行病传播的唯一职能机构。</a:t>
            </a:r>
            <a:endParaRPr lang="zh-CN" altLang="en-US" sz="2000" dirty="0">
              <a:solidFill>
                <a:srgbClr val="000000"/>
              </a:solidFill>
              <a:latin typeface="幼圆" panose="02010509060101010101" pitchFamily="49" charset="-122"/>
              <a:ea typeface="幼圆" panose="02010509060101010101" pitchFamily="49" charset="-122"/>
            </a:endParaRPr>
          </a:p>
          <a:p>
            <a:pPr>
              <a:lnSpc>
                <a:spcPct val="90000"/>
              </a:lnSpc>
            </a:pP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防疫法</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规定的防治流行病大规模爆发的基本原则是：根据流行病的传播状况预告、预防和预测可能出现的变化；制定统一的卫生防疫计划和具体措施；加强对交通工具、机场、车站等公共场所的卫生防疫检查；必要情况下制定和实施流行病防疫联邦专项计划；加强流行病防疫宣传工作；要求公民、企业、机关和法人团体严格遵守和执行卫生防疫措施；紧急组织科研机构对流行病的病原和机理进行科学研究；国家财政预算保障防范措施的彻底执行。</a:t>
            </a:r>
            <a:r>
              <a:rPr lang="zh-CN" altLang="en-US" sz="2000" dirty="0"/>
              <a:t> </a:t>
            </a:r>
            <a:endParaRPr lang="zh-CN" altLang="en-US"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标题 9217"/>
          <p:cNvSpPr>
            <a:spLocks noGrp="1"/>
          </p:cNvSpPr>
          <p:nvPr>
            <p:ph type="title"/>
          </p:nvPr>
        </p:nvSpPr>
        <p:spPr>
          <a:xfrm>
            <a:off x="1150938" y="617538"/>
            <a:ext cx="7793037" cy="906462"/>
          </a:xfrm>
        </p:spPr>
        <p:txBody>
          <a:bodyPr anchor="b"/>
          <a:p>
            <a:pPr algn="ctr"/>
            <a:r>
              <a:rPr lang="zh-CN" altLang="en-US" dirty="0">
                <a:ea typeface="幼圆" panose="02010509060101010101" pitchFamily="49" charset="-122"/>
              </a:rPr>
              <a:t>国外的相关法律法规</a:t>
            </a:r>
            <a:endParaRPr lang="zh-CN" altLang="en-US">
              <a:ea typeface="幼圆" panose="02010509060101010101" pitchFamily="49" charset="-122"/>
            </a:endParaRPr>
          </a:p>
        </p:txBody>
      </p:sp>
      <p:sp>
        <p:nvSpPr>
          <p:cNvPr id="8194" name="文本占位符 9218"/>
          <p:cNvSpPr>
            <a:spLocks noGrp="1"/>
          </p:cNvSpPr>
          <p:nvPr>
            <p:ph idx="1"/>
          </p:nvPr>
        </p:nvSpPr>
        <p:spPr>
          <a:xfrm>
            <a:off x="685800" y="2017713"/>
            <a:ext cx="8269288" cy="4230687"/>
          </a:xfrm>
        </p:spPr>
        <p:txBody>
          <a:bodyPr anchor="t"/>
          <a:p>
            <a:pPr>
              <a:lnSpc>
                <a:spcPct val="90000"/>
              </a:lnSpc>
            </a:pPr>
            <a:r>
              <a:rPr lang="zh-CN" altLang="en-US" sz="2800" dirty="0">
                <a:latin typeface="幼圆" panose="02010509060101010101" pitchFamily="49" charset="-122"/>
                <a:ea typeface="幼圆" panose="02010509060101010101" pitchFamily="49" charset="-122"/>
              </a:rPr>
              <a:t>日本</a:t>
            </a:r>
            <a:r>
              <a:rPr lang="zh-CN" altLang="en-US" sz="2000" dirty="0">
                <a:latin typeface="幼圆" panose="02010509060101010101" pitchFamily="49" charset="-122"/>
                <a:ea typeface="幼圆" panose="02010509060101010101" pitchFamily="49" charset="-122"/>
              </a:rPr>
              <a:t>历史上曾发生过麻风病、肺结核等当时无药可医的传染性疾病，当时的明治政府在</a:t>
            </a:r>
            <a:r>
              <a:rPr lang="en-US" altLang="zh-CN" sz="2000" dirty="0">
                <a:latin typeface="幼圆" panose="02010509060101010101" pitchFamily="49" charset="-122"/>
                <a:ea typeface="幼圆" panose="02010509060101010101" pitchFamily="49" charset="-122"/>
              </a:rPr>
              <a:t>1890</a:t>
            </a:r>
            <a:r>
              <a:rPr lang="zh-CN" altLang="en-US" sz="2000" dirty="0">
                <a:latin typeface="幼圆" panose="02010509060101010101" pitchFamily="49" charset="-122"/>
                <a:ea typeface="幼圆" panose="02010509060101010101" pitchFamily="49" charset="-122"/>
              </a:rPr>
              <a:t>年制定了</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传染病预防法</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。直到</a:t>
            </a:r>
            <a:r>
              <a:rPr lang="en-US" altLang="zh-CN" sz="2000" dirty="0">
                <a:latin typeface="幼圆" panose="02010509060101010101" pitchFamily="49" charset="-122"/>
                <a:ea typeface="幼圆" panose="02010509060101010101" pitchFamily="49" charset="-122"/>
              </a:rPr>
              <a:t>1998</a:t>
            </a:r>
            <a:r>
              <a:rPr lang="zh-CN" altLang="en-US" sz="2000" dirty="0">
                <a:latin typeface="幼圆" panose="02010509060101010101" pitchFamily="49" charset="-122"/>
                <a:ea typeface="幼圆" panose="02010509060101010101" pitchFamily="49" charset="-122"/>
              </a:rPr>
              <a:t>年废除为止，一直在预防、处理流行性传染病方面发挥着积极作用。</a:t>
            </a:r>
            <a:endParaRPr lang="zh-CN" altLang="en-US" sz="2000" dirty="0">
              <a:latin typeface="幼圆" panose="02010509060101010101" pitchFamily="49" charset="-122"/>
              <a:ea typeface="幼圆" panose="02010509060101010101" pitchFamily="49" charset="-122"/>
            </a:endParaRPr>
          </a:p>
          <a:p>
            <a:pPr>
              <a:lnSpc>
                <a:spcPct val="90000"/>
              </a:lnSpc>
            </a:pPr>
            <a:r>
              <a:rPr lang="en-US" altLang="zh-CN" sz="2000" dirty="0">
                <a:latin typeface="幼圆" panose="02010509060101010101" pitchFamily="49" charset="-122"/>
                <a:ea typeface="幼圆" panose="02010509060101010101" pitchFamily="49" charset="-122"/>
              </a:rPr>
              <a:t>1998</a:t>
            </a:r>
            <a:r>
              <a:rPr lang="zh-CN" altLang="en-US" sz="2000" dirty="0">
                <a:latin typeface="幼圆" panose="02010509060101010101" pitchFamily="49" charset="-122"/>
                <a:ea typeface="幼圆" panose="02010509060101010101" pitchFamily="49" charset="-122"/>
              </a:rPr>
              <a:t>年</a:t>
            </a:r>
            <a:r>
              <a:rPr lang="en-US" altLang="zh-CN" sz="2000" dirty="0">
                <a:latin typeface="幼圆" panose="02010509060101010101" pitchFamily="49" charset="-122"/>
                <a:ea typeface="幼圆" panose="02010509060101010101" pitchFamily="49" charset="-122"/>
              </a:rPr>
              <a:t>10</a:t>
            </a:r>
            <a:r>
              <a:rPr lang="zh-CN" altLang="en-US" sz="2000" dirty="0">
                <a:latin typeface="幼圆" panose="02010509060101010101" pitchFamily="49" charset="-122"/>
                <a:ea typeface="幼圆" panose="02010509060101010101" pitchFamily="49" charset="-122"/>
              </a:rPr>
              <a:t>月，</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传染病预防法</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被</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关于感染症预防及感染症患者医疗的法律</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所取代。除此之外，与预防大规模传染病相关的法律还有</a:t>
            </a:r>
            <a:r>
              <a:rPr lang="en-US" altLang="zh-CN" sz="2000" dirty="0">
                <a:latin typeface="幼圆" panose="02010509060101010101" pitchFamily="49" charset="-122"/>
                <a:ea typeface="幼圆" panose="02010509060101010101" pitchFamily="49" charset="-122"/>
              </a:rPr>
              <a:t>1951</a:t>
            </a:r>
            <a:r>
              <a:rPr lang="zh-CN" altLang="en-US" sz="2000" dirty="0">
                <a:latin typeface="幼圆" panose="02010509060101010101" pitchFamily="49" charset="-122"/>
                <a:ea typeface="幼圆" panose="02010509060101010101" pitchFamily="49" charset="-122"/>
              </a:rPr>
              <a:t>年颁布的</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检疫法</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已多次修改</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。这两个法律，使日本对大规模传染病的预防、处理、治疗及紧急对策方面有法可依。</a:t>
            </a:r>
            <a:endParaRPr lang="zh-CN" altLang="en-US" sz="2000" dirty="0">
              <a:latin typeface="幼圆" panose="02010509060101010101" pitchFamily="49" charset="-122"/>
              <a:ea typeface="幼圆" panose="02010509060101010101" pitchFamily="49" charset="-122"/>
            </a:endParaRPr>
          </a:p>
          <a:p>
            <a:pPr>
              <a:lnSpc>
                <a:spcPct val="90000"/>
              </a:lnSpc>
            </a:pP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关于感染症预防及感染症患者医疗的法律</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规定，传染性疾病分为四类。</a:t>
            </a:r>
            <a:endParaRPr lang="zh-CN" altLang="en-US" sz="2000" dirty="0">
              <a:latin typeface="幼圆" panose="02010509060101010101" pitchFamily="49" charset="-122"/>
              <a:ea typeface="幼圆" panose="02010509060101010101" pitchFamily="49" charset="-122"/>
            </a:endParaRPr>
          </a:p>
          <a:p>
            <a:pPr>
              <a:lnSpc>
                <a:spcPct val="90000"/>
              </a:lnSpc>
            </a:pPr>
            <a:r>
              <a:rPr lang="zh-CN" altLang="en-US" sz="2000" dirty="0">
                <a:latin typeface="幼圆" panose="02010509060101010101" pitchFamily="49" charset="-122"/>
                <a:ea typeface="幼圆" panose="02010509060101010101" pitchFamily="49" charset="-122"/>
              </a:rPr>
              <a:t>迅速的层层上报制度是日本</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关于感染症预防及感染症患者医疗的法律</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的特色之一。法律规定，对第一类、第二类、第三类感染症患者及新型感染症患者，只要发现其带有病原体</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无症状病毒携带者</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或怀疑有症状，必须立即</a:t>
            </a:r>
            <a:r>
              <a:rPr lang="en-US" altLang="zh-CN" sz="2000" dirty="0">
                <a:latin typeface="幼圆" panose="02010509060101010101" pitchFamily="49" charset="-122"/>
                <a:ea typeface="幼圆" panose="02010509060101010101" pitchFamily="49" charset="-122"/>
              </a:rPr>
              <a:t>(1</a:t>
            </a:r>
            <a:r>
              <a:rPr lang="zh-CN" altLang="en-US" sz="2000" dirty="0">
                <a:latin typeface="幼圆" panose="02010509060101010101" pitchFamily="49" charset="-122"/>
                <a:ea typeface="幼圆" panose="02010509060101010101" pitchFamily="49" charset="-122"/>
              </a:rPr>
              <a:t>天之内</a:t>
            </a:r>
            <a:r>
              <a:rPr lang="en-US" altLang="zh-CN" sz="2000" dirty="0">
                <a:latin typeface="幼圆" panose="02010509060101010101" pitchFamily="49" charset="-122"/>
                <a:ea typeface="幼圆" panose="02010509060101010101" pitchFamily="49" charset="-122"/>
              </a:rPr>
              <a:t>)</a:t>
            </a:r>
            <a:r>
              <a:rPr lang="zh-CN" altLang="en-US" sz="2000" dirty="0">
                <a:latin typeface="幼圆" panose="02010509060101010101" pitchFamily="49" charset="-122"/>
                <a:ea typeface="幼圆" panose="02010509060101010101" pitchFamily="49" charset="-122"/>
              </a:rPr>
              <a:t>经最近的保健所长向都道府县知事报告其姓名、年龄、性别等厚生劳动省政令规定的事项。  </a:t>
            </a:r>
            <a:endParaRPr lang="zh-CN" altLang="en-US" sz="2000">
              <a:latin typeface="幼圆" panose="02010509060101010101" pitchFamily="49" charset="-122"/>
              <a:ea typeface="幼圆" panose="02010509060101010101"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标题 10241"/>
          <p:cNvSpPr>
            <a:spLocks noGrp="1"/>
          </p:cNvSpPr>
          <p:nvPr>
            <p:ph type="title"/>
          </p:nvPr>
        </p:nvSpPr>
        <p:spPr>
          <a:xfrm>
            <a:off x="1150938" y="617538"/>
            <a:ext cx="7793037" cy="1058862"/>
          </a:xfrm>
        </p:spPr>
        <p:txBody>
          <a:bodyPr anchor="b"/>
          <a:p>
            <a:pPr algn="ctr"/>
            <a:r>
              <a:rPr lang="zh-CN" altLang="en-US" dirty="0">
                <a:ea typeface="幼圆" panose="02010509060101010101" pitchFamily="49" charset="-122"/>
              </a:rPr>
              <a:t>传染病防治法及实施办法</a:t>
            </a:r>
            <a:endParaRPr lang="zh-CN" altLang="en-US">
              <a:ea typeface="幼圆" panose="02010509060101010101" pitchFamily="49" charset="-122"/>
            </a:endParaRPr>
          </a:p>
        </p:txBody>
      </p:sp>
      <p:sp>
        <p:nvSpPr>
          <p:cNvPr id="9218" name="文本占位符 10242"/>
          <p:cNvSpPr>
            <a:spLocks noGrp="1"/>
          </p:cNvSpPr>
          <p:nvPr>
            <p:ph idx="1"/>
          </p:nvPr>
        </p:nvSpPr>
        <p:spPr>
          <a:xfrm>
            <a:off x="762000" y="2017713"/>
            <a:ext cx="8001000" cy="4306887"/>
          </a:xfrm>
        </p:spPr>
        <p:txBody>
          <a:bodyPr anchor="t"/>
          <a:p>
            <a:pPr>
              <a:lnSpc>
                <a:spcPct val="90000"/>
              </a:lnSpc>
            </a:pPr>
            <a:r>
              <a:rPr lang="zh-CN" altLang="en-US" sz="2800" dirty="0">
                <a:ea typeface="幼圆" panose="02010509060101010101" pitchFamily="49" charset="-122"/>
              </a:rPr>
              <a:t>总则规定了传染病实施分类管理，国务院及国务院卫生行政部门有权增减传染病种类。</a:t>
            </a:r>
            <a:endParaRPr lang="zh-CN" altLang="en-US" sz="2800" dirty="0">
              <a:ea typeface="幼圆" panose="02010509060101010101" pitchFamily="49" charset="-122"/>
            </a:endParaRPr>
          </a:p>
          <a:p>
            <a:pPr>
              <a:lnSpc>
                <a:spcPct val="90000"/>
              </a:lnSpc>
            </a:pPr>
            <a:r>
              <a:rPr lang="zh-CN" altLang="en-US" sz="2800" dirty="0">
                <a:ea typeface="幼圆" panose="02010509060101010101" pitchFamily="49" charset="-122"/>
              </a:rPr>
              <a:t>总则还规定了各部门在传染病防治中的职责。</a:t>
            </a:r>
            <a:endParaRPr lang="zh-CN" altLang="en-US" sz="2800" dirty="0">
              <a:ea typeface="幼圆" panose="02010509060101010101" pitchFamily="49" charset="-122"/>
            </a:endParaRPr>
          </a:p>
          <a:p>
            <a:pPr>
              <a:lnSpc>
                <a:spcPct val="90000"/>
              </a:lnSpc>
            </a:pPr>
            <a:r>
              <a:rPr lang="zh-CN" altLang="en-US" sz="2800" dirty="0">
                <a:ea typeface="幼圆" panose="02010509060101010101" pitchFamily="49" charset="-122"/>
              </a:rPr>
              <a:t>各级政府卫生行政部门对传染病防治工作实施统一监督管理。</a:t>
            </a:r>
            <a:endParaRPr lang="zh-CN" altLang="en-US" sz="2800" dirty="0">
              <a:ea typeface="幼圆" panose="02010509060101010101" pitchFamily="49" charset="-122"/>
            </a:endParaRPr>
          </a:p>
          <a:p>
            <a:pPr>
              <a:lnSpc>
                <a:spcPct val="90000"/>
              </a:lnSpc>
            </a:pPr>
            <a:r>
              <a:rPr lang="zh-CN" altLang="en-US" sz="2800" dirty="0">
                <a:ea typeface="幼圆" panose="02010509060101010101" pitchFamily="49" charset="-122"/>
              </a:rPr>
              <a:t>各级各类卫生防疫机构按照专业分工承担责任范围内的传染病监测管理工作。</a:t>
            </a:r>
            <a:endParaRPr lang="zh-CN" altLang="en-US" sz="2800" dirty="0">
              <a:ea typeface="幼圆" panose="02010509060101010101" pitchFamily="49" charset="-122"/>
            </a:endParaRPr>
          </a:p>
          <a:p>
            <a:pPr>
              <a:lnSpc>
                <a:spcPct val="90000"/>
              </a:lnSpc>
            </a:pPr>
            <a:r>
              <a:rPr lang="zh-CN" altLang="en-US" sz="2800" dirty="0">
                <a:ea typeface="幼圆" panose="02010509060101010101" pitchFamily="49" charset="-122"/>
              </a:rPr>
              <a:t>各级各类医疗保健机构承担责任范围内的传染病防治管理任务，并接受有关卫生防疫机构的业务指导。</a:t>
            </a:r>
            <a:endParaRPr lang="zh-CN" altLang="en-US" sz="2800" dirty="0">
              <a:ea typeface="幼圆" panose="02010509060101010101" pitchFamily="49"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标题 11265"/>
          <p:cNvSpPr>
            <a:spLocks noGrp="1"/>
          </p:cNvSpPr>
          <p:nvPr>
            <p:ph type="title"/>
          </p:nvPr>
        </p:nvSpPr>
        <p:spPr>
          <a:xfrm>
            <a:off x="1150938" y="617538"/>
            <a:ext cx="7793037" cy="1058862"/>
          </a:xfrm>
        </p:spPr>
        <p:txBody>
          <a:bodyPr anchor="b"/>
          <a:p>
            <a:pPr algn="ctr"/>
            <a:r>
              <a:rPr lang="zh-CN" altLang="en-US" dirty="0">
                <a:ea typeface="幼圆" panose="02010509060101010101" pitchFamily="49" charset="-122"/>
              </a:rPr>
              <a:t>预防（预防接种）</a:t>
            </a:r>
            <a:endParaRPr lang="zh-CN" altLang="en-US" dirty="0">
              <a:ea typeface="幼圆" panose="02010509060101010101" pitchFamily="49" charset="-122"/>
            </a:endParaRPr>
          </a:p>
        </p:txBody>
      </p:sp>
      <p:sp>
        <p:nvSpPr>
          <p:cNvPr id="10242" name="文本占位符 11266"/>
          <p:cNvSpPr>
            <a:spLocks noGrp="1"/>
          </p:cNvSpPr>
          <p:nvPr>
            <p:ph idx="1"/>
          </p:nvPr>
        </p:nvSpPr>
        <p:spPr>
          <a:xfrm>
            <a:off x="1182688" y="2209800"/>
            <a:ext cx="7504112" cy="3922713"/>
          </a:xfrm>
        </p:spPr>
        <p:txBody>
          <a:bodyPr anchor="t"/>
          <a:p>
            <a:r>
              <a:rPr lang="zh-CN" altLang="en-US" dirty="0">
                <a:ea typeface="幼圆" panose="02010509060101010101" pitchFamily="49" charset="-122"/>
              </a:rPr>
              <a:t>国家实行有计划的预防接种制度。</a:t>
            </a:r>
            <a:endParaRPr lang="zh-CN" altLang="en-US" dirty="0">
              <a:ea typeface="幼圆" panose="02010509060101010101" pitchFamily="49" charset="-122"/>
            </a:endParaRPr>
          </a:p>
          <a:p>
            <a:r>
              <a:rPr lang="zh-CN" altLang="en-US" dirty="0">
                <a:solidFill>
                  <a:srgbClr val="000000"/>
                </a:solidFill>
                <a:latin typeface="宋体" panose="02010600030101010101" pitchFamily="2" charset="-122"/>
                <a:ea typeface="幼圆" panose="02010509060101010101" pitchFamily="49" charset="-122"/>
              </a:rPr>
              <a:t>适龄儿童的家长或者监护人应当及时向医疗保健机构申请办理预防接种证。</a:t>
            </a:r>
            <a:endParaRPr lang="zh-CN" altLang="en-US" dirty="0">
              <a:solidFill>
                <a:srgbClr val="000000"/>
              </a:solidFill>
              <a:latin typeface="宋体" panose="02010600030101010101" pitchFamily="2" charset="-122"/>
              <a:ea typeface="幼圆" panose="02010509060101010101" pitchFamily="49" charset="-122"/>
            </a:endParaRPr>
          </a:p>
          <a:p>
            <a:r>
              <a:rPr lang="zh-CN" altLang="en-US" dirty="0">
                <a:solidFill>
                  <a:srgbClr val="000000"/>
                </a:solidFill>
                <a:latin typeface="宋体" panose="02010600030101010101" pitchFamily="2" charset="-122"/>
                <a:ea typeface="幼圆" panose="02010509060101010101" pitchFamily="49" charset="-122"/>
              </a:rPr>
              <a:t>托幼机构、学校在办理入托、入学手续时，应当查验预防接种证，未按规定接种的儿童应当及时补种。</a:t>
            </a:r>
            <a:r>
              <a:rPr lang="zh-CN" altLang="en-US" dirty="0"/>
              <a:t> </a:t>
            </a:r>
            <a:endParaRPr lang="zh-CN" altLang="en-US" dirty="0"/>
          </a:p>
          <a:p>
            <a:endParaRPr lang="zh-CN" altLang="en-US" dirty="0"/>
          </a:p>
          <a:p>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标题 30721"/>
          <p:cNvSpPr>
            <a:spLocks noGrp="1"/>
          </p:cNvSpPr>
          <p:nvPr>
            <p:ph type="title"/>
          </p:nvPr>
        </p:nvSpPr>
        <p:spPr>
          <a:xfrm>
            <a:off x="1150938" y="617538"/>
            <a:ext cx="7793037" cy="906462"/>
          </a:xfrm>
        </p:spPr>
        <p:txBody>
          <a:bodyPr anchor="b"/>
          <a:p>
            <a:pPr algn="ctr"/>
            <a:r>
              <a:rPr lang="zh-CN" altLang="en-US" dirty="0">
                <a:ea typeface="幼圆" panose="02010509060101010101" pitchFamily="49" charset="-122"/>
              </a:rPr>
              <a:t>预防用生物制品管理</a:t>
            </a:r>
            <a:endParaRPr lang="zh-CN" altLang="en-US">
              <a:ea typeface="幼圆" panose="02010509060101010101" pitchFamily="49" charset="-122"/>
            </a:endParaRPr>
          </a:p>
        </p:txBody>
      </p:sp>
      <p:sp>
        <p:nvSpPr>
          <p:cNvPr id="11266" name="文本占位符 30722"/>
          <p:cNvSpPr>
            <a:spLocks noGrp="1"/>
          </p:cNvSpPr>
          <p:nvPr>
            <p:ph idx="1"/>
          </p:nvPr>
        </p:nvSpPr>
        <p:spPr/>
        <p:txBody>
          <a:bodyPr anchor="t"/>
          <a:p>
            <a:pPr>
              <a:lnSpc>
                <a:spcPct val="90000"/>
              </a:lnSpc>
            </a:pPr>
            <a:r>
              <a:rPr lang="zh-CN" altLang="en-US" dirty="0">
                <a:solidFill>
                  <a:srgbClr val="000000"/>
                </a:solidFill>
                <a:latin typeface="幼圆" panose="02010509060101010101" pitchFamily="49" charset="-122"/>
                <a:ea typeface="幼圆" panose="02010509060101010101" pitchFamily="49" charset="-122"/>
              </a:rPr>
              <a:t>用于预防传染病的菌苗、疫苗等生物制品，由各省、自治区、直辖市卫生防疫机构统一向生物制品生产单位订购，其他任何单位和个人不得经营。</a:t>
            </a:r>
            <a:endParaRPr lang="zh-CN" altLang="en-US" dirty="0">
              <a:solidFill>
                <a:srgbClr val="000000"/>
              </a:solidFill>
              <a:latin typeface="幼圆" panose="02010509060101010101" pitchFamily="49" charset="-122"/>
              <a:ea typeface="幼圆" panose="02010509060101010101" pitchFamily="49" charset="-122"/>
            </a:endParaRPr>
          </a:p>
          <a:p>
            <a:pPr>
              <a:lnSpc>
                <a:spcPct val="90000"/>
              </a:lnSpc>
            </a:pPr>
            <a:endParaRPr lang="zh-CN" altLang="en-US" dirty="0">
              <a:solidFill>
                <a:srgbClr val="000000"/>
              </a:solidFill>
              <a:latin typeface="幼圆" panose="02010509060101010101" pitchFamily="49" charset="-122"/>
              <a:ea typeface="幼圆" panose="02010509060101010101" pitchFamily="49" charset="-122"/>
            </a:endParaRPr>
          </a:p>
          <a:p>
            <a:pPr>
              <a:lnSpc>
                <a:spcPct val="90000"/>
              </a:lnSpc>
            </a:pPr>
            <a:r>
              <a:rPr lang="zh-CN" altLang="en-US" dirty="0">
                <a:solidFill>
                  <a:srgbClr val="000000"/>
                </a:solidFill>
                <a:latin typeface="幼圆" panose="02010509060101010101" pitchFamily="49" charset="-122"/>
                <a:ea typeface="幼圆" panose="02010509060101010101" pitchFamily="49" charset="-122"/>
              </a:rPr>
              <a:t>用于预防传染病的菌苗、疫苗等生物制品必须在卫生防疫机构监督指导下使用</a:t>
            </a:r>
            <a:r>
              <a:rPr lang="zh-CN" altLang="en-US" dirty="0">
                <a:solidFill>
                  <a:srgbClr val="000000"/>
                </a:solidFill>
                <a:latin typeface="宋体" panose="02010600030101010101" pitchFamily="2" charset="-122"/>
              </a:rPr>
              <a:t>。</a:t>
            </a:r>
            <a:br>
              <a:rPr lang="zh-CN" altLang="en-US" dirty="0">
                <a:solidFill>
                  <a:srgbClr val="000000"/>
                </a:solidFill>
                <a:latin typeface="宋体" panose="02010600030101010101" pitchFamily="2" charset="-122"/>
              </a:rPr>
            </a:br>
            <a:endParaRPr lang="zh-CN" altLang="en-US" dirty="0"/>
          </a:p>
          <a:p>
            <a:pPr>
              <a:lnSpc>
                <a:spcPct val="90000"/>
              </a:lnSpc>
            </a:pPr>
            <a:endParaRPr lang="zh-CN" altLang="en-US"/>
          </a:p>
        </p:txBody>
      </p:sp>
    </p:spTree>
  </p:cSld>
  <p:clrMapOvr>
    <a:masterClrMapping/>
  </p:clrMapOvr>
</p:sld>
</file>

<file path=ppt/theme/theme1.xml><?xml version="1.0" encoding="utf-8"?>
<a:theme xmlns:a="http://schemas.openxmlformats.org/drawingml/2006/main" name="Blends">
  <a:themeElements>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0"/>
      </a:accent5>
      <a:accent6>
        <a:srgbClr val="E5B900"/>
      </a:accent6>
      <a:hlink>
        <a:srgbClr val="FF0000"/>
      </a:hlink>
      <a:folHlink>
        <a:srgbClr val="3333CC"/>
      </a:folHlink>
    </a:clrScheme>
    <a:fontScheme name="">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0000"/>
        </a:lt1>
        <a:dk2>
          <a:srgbClr val="DDDDDD"/>
        </a:dk2>
        <a:lt2>
          <a:srgbClr val="969696"/>
        </a:lt2>
        <a:accent1>
          <a:srgbClr val="00E4A8"/>
        </a:accent1>
        <a:accent2>
          <a:srgbClr val="3333CC"/>
        </a:accent2>
        <a:accent3>
          <a:srgbClr val="AAAAAA"/>
        </a:accent3>
        <a:accent4>
          <a:srgbClr val="DCDCDC"/>
        </a:accent4>
        <a:accent5>
          <a:srgbClr val="AAEFD0"/>
        </a:accent5>
        <a:accent6>
          <a:srgbClr val="2D2DB7"/>
        </a:accent6>
        <a:hlink>
          <a:srgbClr val="FF5050"/>
        </a:hlink>
        <a:folHlink>
          <a:srgbClr val="FFCF01"/>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0"/>
        </a:accent5>
        <a:accent6>
          <a:srgbClr val="E5B900"/>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2F2F2"/>
        </a:accent5>
        <a:accent6>
          <a:srgbClr val="727272"/>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
        <a:dk1>
          <a:srgbClr val="FFFFFF"/>
        </a:dk1>
        <a:lt1>
          <a:srgbClr val="0000CC"/>
        </a:lt1>
        <a:dk2>
          <a:srgbClr val="FFFFCC"/>
        </a:dk2>
        <a:lt2>
          <a:srgbClr val="000094"/>
        </a:lt2>
        <a:accent1>
          <a:srgbClr val="3193FF"/>
        </a:accent1>
        <a:accent2>
          <a:srgbClr val="9900FF"/>
        </a:accent2>
        <a:accent3>
          <a:srgbClr val="AAAAE2"/>
        </a:accent3>
        <a:accent4>
          <a:srgbClr val="DCDCDC"/>
        </a:accent4>
        <a:accent5>
          <a:srgbClr val="ADC8FF"/>
        </a:accent5>
        <a:accent6>
          <a:srgbClr val="8900E5"/>
        </a:accent6>
        <a:hlink>
          <a:srgbClr val="FF3399"/>
        </a:hlink>
        <a:folHlink>
          <a:srgbClr val="FF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CCA"/>
        </a:accent5>
        <a:accent6>
          <a:srgbClr val="4345A2"/>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AAB82"/>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5"/>
        </a:accent5>
        <a:accent6>
          <a:srgbClr val="ACACAC"/>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0</TotalTime>
  <Words>4409</Words>
  <Application>WPS 演示</Application>
  <PresentationFormat>屏幕显示</PresentationFormat>
  <Paragraphs>166</Paragraphs>
  <Slides>22</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22</vt:i4>
      </vt:variant>
    </vt:vector>
  </HeadingPairs>
  <TitlesOfParts>
    <vt:vector size="32" baseType="lpstr">
      <vt:lpstr>Arial</vt:lpstr>
      <vt:lpstr>宋体</vt:lpstr>
      <vt:lpstr>Wingdings</vt:lpstr>
      <vt:lpstr>Tahoma</vt:lpstr>
      <vt:lpstr>Times New Roman</vt:lpstr>
      <vt:lpstr>幼圆</vt:lpstr>
      <vt:lpstr>微软雅黑</vt:lpstr>
      <vt:lpstr>Arial Unicode MS</vt:lpstr>
      <vt:lpstr>Calibri</vt:lpstr>
      <vt:lpstr>Blends</vt:lpstr>
      <vt:lpstr>中华人民共和国传染病防治法及实施办法</vt:lpstr>
      <vt:lpstr>传染病防治法主要内容</vt:lpstr>
      <vt:lpstr>国外的相关法律法规</vt:lpstr>
      <vt:lpstr>国外的相关法律法规</vt:lpstr>
      <vt:lpstr>国外的相关法律法规</vt:lpstr>
      <vt:lpstr>国外的相关法律法规</vt:lpstr>
      <vt:lpstr>传染病防治法及实施办法</vt:lpstr>
      <vt:lpstr>预防（预防接种）</vt:lpstr>
      <vt:lpstr>预防用生物制品管理</vt:lpstr>
      <vt:lpstr>预防（医疗保健机构职责）</vt:lpstr>
      <vt:lpstr>疫情报告与公布</vt:lpstr>
      <vt:lpstr>疫情报告与公布</vt:lpstr>
      <vt:lpstr>疫情公布</vt:lpstr>
      <vt:lpstr>控制措施（隔离治疗）</vt:lpstr>
      <vt:lpstr>控制措施（医学观察）</vt:lpstr>
      <vt:lpstr>疫区划分及社会控制措施采取</vt:lpstr>
      <vt:lpstr>监督</vt:lpstr>
      <vt:lpstr>监督队伍</vt:lpstr>
      <vt:lpstr>医院传染病检查员职责</vt:lpstr>
      <vt:lpstr>法律责任及处罚</vt:lpstr>
      <vt:lpstr>个人违法行为</vt:lpstr>
      <vt:lpstr>附则</vt:lpstr>
    </vt:vector>
  </TitlesOfParts>
  <Company>henan cdc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中华人民共和国传染病防治法及实施办法</dc:title>
  <dc:creator>diaolq</dc:creator>
  <cp:lastModifiedBy>lcwhy</cp:lastModifiedBy>
  <cp:revision>32</cp:revision>
  <dcterms:created xsi:type="dcterms:W3CDTF">2003-07-15T01:45:00Z</dcterms:created>
  <dcterms:modified xsi:type="dcterms:W3CDTF">2020-04-07T07:42:01Z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2052-10.8.2.6726</vt:lpwstr>
  </property>
</Properties>
</file>