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4" r:id="rId4"/>
    <p:sldId id="258" r:id="rId5"/>
    <p:sldId id="275" r:id="rId6"/>
    <p:sldId id="276" r:id="rId7"/>
    <p:sldId id="259" r:id="rId8"/>
    <p:sldId id="260" r:id="rId9"/>
    <p:sldId id="261" r:id="rId10"/>
    <p:sldId id="262" r:id="rId11"/>
    <p:sldId id="263" r:id="rId12"/>
    <p:sldId id="277" r:id="rId13"/>
    <p:sldId id="264" r:id="rId14"/>
    <p:sldId id="265" r:id="rId15"/>
    <p:sldId id="266" r:id="rId16"/>
    <p:sldId id="267" r:id="rId17"/>
    <p:sldId id="268" r:id="rId18"/>
    <p:sldId id="269" r:id="rId19"/>
    <p:sldId id="270" r:id="rId20"/>
    <p:sldId id="271" r:id="rId21"/>
    <p:sldId id="272" r:id="rId22"/>
    <p:sldId id="273" r:id="rId2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940"/>
    <p:restoredTop sz="86393"/>
  </p:normalViewPr>
  <p:slideViewPr>
    <p:cSldViewPr showGuides="1">
      <p:cViewPr varScale="1">
        <p:scale>
          <a:sx n="55" d="100"/>
          <a:sy n="55" d="100"/>
        </p:scale>
        <p:origin x="-90"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chemeClr val="bg2"/>
            </a:gs>
            <a:gs pos="50000">
              <a:schemeClr val="bg1"/>
            </a:gs>
            <a:gs pos="100000">
              <a:schemeClr val="bg2"/>
            </a:gs>
          </a:gsLst>
          <a:lin ang="5400000" scaled="1"/>
          <a:tileRect/>
        </a:gradFill>
        <a:effectLst/>
      </p:bgPr>
    </p:bg>
    <p:spTree>
      <p:nvGrpSpPr>
        <p:cNvPr id="1" name=""/>
        <p:cNvGrpSpPr/>
        <p:nvPr/>
      </p:nvGrpSpPr>
      <p:grpSpPr/>
      <p:grpSp>
        <p:nvGrpSpPr>
          <p:cNvPr id="2050" name="组合 52225"/>
          <p:cNvGrpSpPr/>
          <p:nvPr/>
        </p:nvGrpSpPr>
        <p:grpSpPr>
          <a:xfrm>
            <a:off x="3800475" y="1789113"/>
            <a:ext cx="5340350" cy="5056187"/>
            <a:chOff x="2394" y="1127"/>
            <a:chExt cx="3364" cy="3185"/>
          </a:xfrm>
        </p:grpSpPr>
        <p:sp>
          <p:nvSpPr>
            <p:cNvPr id="2051" name="矩形 52226"/>
            <p:cNvSpPr/>
            <p:nvPr/>
          </p:nvSpPr>
          <p:spPr>
            <a:xfrm>
              <a:off x="4230" y="1365"/>
              <a:ext cx="197" cy="102"/>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52" name="椭圆 52227"/>
            <p:cNvSpPr/>
            <p:nvPr/>
          </p:nvSpPr>
          <p:spPr>
            <a:xfrm>
              <a:off x="4299" y="1185"/>
              <a:ext cx="47" cy="47"/>
            </a:xfrm>
            <a:prstGeom prst="ellipse">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53" name="矩形 52228"/>
            <p:cNvSpPr/>
            <p:nvPr/>
          </p:nvSpPr>
          <p:spPr>
            <a:xfrm rot="995337">
              <a:off x="5205" y="1495"/>
              <a:ext cx="6" cy="2073"/>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54" name="任意多边形 52229"/>
            <p:cNvSpPr>
              <a:spLocks noEditPoints="1"/>
            </p:cNvSpPr>
            <p:nvPr/>
          </p:nvSpPr>
          <p:spPr>
            <a:xfrm>
              <a:off x="4871" y="3508"/>
              <a:ext cx="66" cy="96"/>
            </a:xfrm>
            <a:custGeom>
              <a:avLst/>
              <a:gdLst/>
              <a:ahLst/>
              <a:cxnLst/>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55" name="矩形 52230"/>
            <p:cNvSpPr/>
            <p:nvPr/>
          </p:nvSpPr>
          <p:spPr>
            <a:xfrm rot="91736">
              <a:off x="5487" y="1535"/>
              <a:ext cx="6" cy="1998"/>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56" name="矩形 52231"/>
            <p:cNvSpPr/>
            <p:nvPr/>
          </p:nvSpPr>
          <p:spPr>
            <a:xfrm rot="-926223">
              <a:off x="5640" y="1521"/>
              <a:ext cx="6" cy="881"/>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57" name="矩形 52232"/>
            <p:cNvSpPr/>
            <p:nvPr/>
          </p:nvSpPr>
          <p:spPr>
            <a:xfrm rot="-1140313">
              <a:off x="3444" y="1816"/>
              <a:ext cx="6" cy="2033"/>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58" name="矩形 52233"/>
            <p:cNvSpPr/>
            <p:nvPr/>
          </p:nvSpPr>
          <p:spPr>
            <a:xfrm rot="1114412">
              <a:off x="2757" y="1821"/>
              <a:ext cx="6" cy="2119"/>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59" name="矩形 52234"/>
            <p:cNvSpPr/>
            <p:nvPr/>
          </p:nvSpPr>
          <p:spPr>
            <a:xfrm rot="254676">
              <a:off x="3035" y="1870"/>
              <a:ext cx="6" cy="1906"/>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60" name="任意多边形 52235"/>
            <p:cNvSpPr/>
            <p:nvPr/>
          </p:nvSpPr>
          <p:spPr>
            <a:xfrm>
              <a:off x="4007" y="3021"/>
              <a:ext cx="623" cy="156"/>
            </a:xfrm>
            <a:custGeom>
              <a:avLst/>
              <a:gdLst/>
              <a:ahLst/>
              <a:cxnLst/>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61" name="任意多边形 52236"/>
            <p:cNvSpPr/>
            <p:nvPr/>
          </p:nvSpPr>
          <p:spPr>
            <a:xfrm>
              <a:off x="4762" y="3591"/>
              <a:ext cx="996" cy="126"/>
            </a:xfrm>
            <a:custGeom>
              <a:avLst/>
              <a:gdLst/>
              <a:ahLst/>
              <a:cxnLst/>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62" name="任意多边形 52237"/>
            <p:cNvSpPr/>
            <p:nvPr/>
          </p:nvSpPr>
          <p:spPr>
            <a:xfrm>
              <a:off x="4786" y="3645"/>
              <a:ext cx="972" cy="245"/>
            </a:xfrm>
            <a:custGeom>
              <a:avLst/>
              <a:gdLst/>
              <a:ahLst/>
              <a:cxnLst/>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rgbClr val="82582E"/>
                </a:gs>
              </a:gsLst>
              <a:lin ang="18900000" scaled="1"/>
              <a:tileRect/>
            </a:gradFill>
            <a:ln w="9525">
              <a:noFill/>
            </a:ln>
          </p:spPr>
          <p:txBody>
            <a:bodyPr/>
            <a:p>
              <a:endParaRPr lang="zh-CN" altLang="en-US"/>
            </a:p>
          </p:txBody>
        </p:sp>
        <p:sp>
          <p:nvSpPr>
            <p:cNvPr id="2063" name="任意多边形 52238"/>
            <p:cNvSpPr/>
            <p:nvPr/>
          </p:nvSpPr>
          <p:spPr>
            <a:xfrm>
              <a:off x="4804" y="3591"/>
              <a:ext cx="954" cy="90"/>
            </a:xfrm>
            <a:custGeom>
              <a:avLst/>
              <a:gdLst/>
              <a:ahLst/>
              <a:cxnLst/>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rgbClr val="82582E"/>
                </a:gs>
                <a:gs pos="100000">
                  <a:schemeClr val="bg2"/>
                </a:gs>
              </a:gsLst>
              <a:lin ang="0" scaled="1"/>
              <a:tileRect/>
            </a:gradFill>
            <a:ln w="9525">
              <a:noFill/>
            </a:ln>
          </p:spPr>
          <p:txBody>
            <a:bodyPr/>
            <a:p>
              <a:endParaRPr lang="zh-CN" altLang="en-US"/>
            </a:p>
          </p:txBody>
        </p:sp>
        <p:sp>
          <p:nvSpPr>
            <p:cNvPr id="2064" name="任意多边形 52239"/>
            <p:cNvSpPr/>
            <p:nvPr/>
          </p:nvSpPr>
          <p:spPr>
            <a:xfrm>
              <a:off x="3059" y="1541"/>
              <a:ext cx="102" cy="155"/>
            </a:xfrm>
            <a:custGeom>
              <a:avLst/>
              <a:gdLst/>
              <a:ahLst/>
              <a:cxnLst/>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65" name="任意多边形 52240"/>
            <p:cNvSpPr>
              <a:spLocks noEditPoints="1"/>
            </p:cNvSpPr>
            <p:nvPr/>
          </p:nvSpPr>
          <p:spPr>
            <a:xfrm>
              <a:off x="3059" y="1690"/>
              <a:ext cx="90" cy="96"/>
            </a:xfrm>
            <a:custGeom>
              <a:avLst/>
              <a:gdLst/>
              <a:ahLst/>
              <a:cxnLst/>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66" name="任意多边形 52241"/>
            <p:cNvSpPr>
              <a:spLocks noEditPoints="1"/>
            </p:cNvSpPr>
            <p:nvPr/>
          </p:nvSpPr>
          <p:spPr>
            <a:xfrm>
              <a:off x="3059" y="1768"/>
              <a:ext cx="90" cy="108"/>
            </a:xfrm>
            <a:custGeom>
              <a:avLst/>
              <a:gdLst/>
              <a:ahLst/>
              <a:cxnLst/>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67" name="任意多边形 52242"/>
            <p:cNvSpPr/>
            <p:nvPr/>
          </p:nvSpPr>
          <p:spPr>
            <a:xfrm>
              <a:off x="5470" y="1205"/>
              <a:ext cx="102" cy="156"/>
            </a:xfrm>
            <a:custGeom>
              <a:avLst/>
              <a:gdLst/>
              <a:ahLst/>
              <a:cxnLst/>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68" name="任意多边形 52243"/>
            <p:cNvSpPr>
              <a:spLocks noEditPoints="1"/>
            </p:cNvSpPr>
            <p:nvPr/>
          </p:nvSpPr>
          <p:spPr>
            <a:xfrm>
              <a:off x="5476" y="1349"/>
              <a:ext cx="84" cy="96"/>
            </a:xfrm>
            <a:custGeom>
              <a:avLst/>
              <a:gdLst/>
              <a:ahLst/>
              <a:cxnLst/>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69" name="任意多边形 52244"/>
            <p:cNvSpPr>
              <a:spLocks noEditPoints="1"/>
            </p:cNvSpPr>
            <p:nvPr/>
          </p:nvSpPr>
          <p:spPr>
            <a:xfrm>
              <a:off x="5470" y="1433"/>
              <a:ext cx="90" cy="108"/>
            </a:xfrm>
            <a:custGeom>
              <a:avLst/>
              <a:gdLst/>
              <a:ahLst/>
              <a:cxnLst/>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70" name="任意多边形 52245"/>
            <p:cNvSpPr>
              <a:spLocks noEditPoints="1"/>
            </p:cNvSpPr>
            <p:nvPr/>
          </p:nvSpPr>
          <p:spPr>
            <a:xfrm>
              <a:off x="5428" y="3525"/>
              <a:ext cx="66" cy="96"/>
            </a:xfrm>
            <a:custGeom>
              <a:avLst/>
              <a:gdLst/>
              <a:ahLst/>
              <a:cxnLst/>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71" name="任意多边形 52246"/>
            <p:cNvSpPr/>
            <p:nvPr/>
          </p:nvSpPr>
          <p:spPr>
            <a:xfrm>
              <a:off x="3017" y="1127"/>
              <a:ext cx="2603" cy="444"/>
            </a:xfrm>
            <a:custGeom>
              <a:avLst/>
              <a:gdLst/>
              <a:ahLst/>
              <a:cxnLst/>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rgbClr val="82582E"/>
                </a:gs>
                <a:gs pos="100000">
                  <a:schemeClr val="bg2"/>
                </a:gs>
              </a:gsLst>
              <a:lin ang="0" scaled="1"/>
              <a:tileRect/>
            </a:gradFill>
            <a:ln w="9525">
              <a:noFill/>
            </a:ln>
          </p:spPr>
          <p:txBody>
            <a:bodyPr/>
            <a:p>
              <a:endParaRPr lang="zh-CN" altLang="en-US"/>
            </a:p>
          </p:txBody>
        </p:sp>
        <p:sp>
          <p:nvSpPr>
            <p:cNvPr id="2072" name="任意多边形 52247"/>
            <p:cNvSpPr>
              <a:spLocks noEditPoints="1"/>
            </p:cNvSpPr>
            <p:nvPr/>
          </p:nvSpPr>
          <p:spPr>
            <a:xfrm>
              <a:off x="2934" y="3773"/>
              <a:ext cx="84" cy="95"/>
            </a:xfrm>
            <a:custGeom>
              <a:avLst/>
              <a:gdLst/>
              <a:ahLst/>
              <a:cxnLst/>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73" name="任意多边形 52248"/>
            <p:cNvSpPr>
              <a:spLocks noEditPoints="1"/>
            </p:cNvSpPr>
            <p:nvPr/>
          </p:nvSpPr>
          <p:spPr>
            <a:xfrm>
              <a:off x="3779" y="3872"/>
              <a:ext cx="90" cy="108"/>
            </a:xfrm>
            <a:custGeom>
              <a:avLst/>
              <a:gdLst/>
              <a:ahLst/>
              <a:cxnLst/>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74" name="任意多边形 52249"/>
            <p:cNvSpPr>
              <a:spLocks noEditPoints="1"/>
            </p:cNvSpPr>
            <p:nvPr/>
          </p:nvSpPr>
          <p:spPr>
            <a:xfrm>
              <a:off x="2400" y="3872"/>
              <a:ext cx="72" cy="90"/>
            </a:xfrm>
            <a:custGeom>
              <a:avLst/>
              <a:gdLst/>
              <a:ahLst/>
              <a:cxnLst/>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75" name="椭圆 52250"/>
            <p:cNvSpPr/>
            <p:nvPr/>
          </p:nvSpPr>
          <p:spPr>
            <a:xfrm>
              <a:off x="2444" y="3838"/>
              <a:ext cx="1380" cy="389"/>
            </a:xfrm>
            <a:prstGeom prst="ellipse">
              <a:avLst/>
            </a:prstGeom>
            <a:gradFill rotWithShape="0">
              <a:gsLst>
                <a:gs pos="0">
                  <a:srgbClr val="82582E"/>
                </a:gs>
                <a:gs pos="100000">
                  <a:schemeClr val="bg2"/>
                </a:gs>
              </a:gsLst>
              <a:lin ang="27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76" name="椭圆 52251"/>
            <p:cNvSpPr/>
            <p:nvPr/>
          </p:nvSpPr>
          <p:spPr>
            <a:xfrm>
              <a:off x="2394" y="3834"/>
              <a:ext cx="1502" cy="288"/>
            </a:xfrm>
            <a:prstGeom prst="ellipse">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77" name="椭圆 52252"/>
            <p:cNvSpPr/>
            <p:nvPr/>
          </p:nvSpPr>
          <p:spPr>
            <a:xfrm>
              <a:off x="2441" y="3860"/>
              <a:ext cx="1425" cy="220"/>
            </a:xfrm>
            <a:prstGeom prst="ellipse">
              <a:avLst/>
            </a:prstGeom>
            <a:gradFill rotWithShape="0">
              <a:gsLst>
                <a:gs pos="0">
                  <a:schemeClr val="bg2"/>
                </a:gs>
                <a:gs pos="100000">
                  <a:srgbClr val="82582E"/>
                </a:gs>
              </a:gsLst>
              <a:lin ang="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78" name="任意多边形 52253"/>
            <p:cNvSpPr>
              <a:spLocks noEditPoints="1"/>
            </p:cNvSpPr>
            <p:nvPr/>
          </p:nvSpPr>
          <p:spPr>
            <a:xfrm>
              <a:off x="3743" y="3788"/>
              <a:ext cx="90" cy="96"/>
            </a:xfrm>
            <a:custGeom>
              <a:avLst/>
              <a:gdLst/>
              <a:ahLst/>
              <a:cxnLst/>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79" name="任意多边形 52254"/>
            <p:cNvSpPr>
              <a:spLocks noEditPoints="1"/>
            </p:cNvSpPr>
            <p:nvPr/>
          </p:nvSpPr>
          <p:spPr>
            <a:xfrm>
              <a:off x="5422" y="3603"/>
              <a:ext cx="72" cy="108"/>
            </a:xfrm>
            <a:custGeom>
              <a:avLst/>
              <a:gdLst/>
              <a:ahLst/>
              <a:cxnLst/>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2080" name="矩形 52255"/>
            <p:cNvSpPr/>
            <p:nvPr/>
          </p:nvSpPr>
          <p:spPr>
            <a:xfrm>
              <a:off x="4238" y="1773"/>
              <a:ext cx="173" cy="2539"/>
            </a:xfrm>
            <a:prstGeom prst="rect">
              <a:avLst/>
            </a:prstGeom>
            <a:gradFill rotWithShape="0">
              <a:gsLst>
                <a:gs pos="0">
                  <a:srgbClr val="82582E"/>
                </a:gs>
                <a:gs pos="100000">
                  <a:schemeClr val="bg2"/>
                </a:gs>
              </a:gsLst>
              <a:lin ang="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81" name="矩形 52256"/>
            <p:cNvSpPr/>
            <p:nvPr/>
          </p:nvSpPr>
          <p:spPr>
            <a:xfrm>
              <a:off x="4288" y="1545"/>
              <a:ext cx="76" cy="240"/>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82" name="圆角矩形 52257"/>
            <p:cNvSpPr/>
            <p:nvPr/>
          </p:nvSpPr>
          <p:spPr>
            <a:xfrm>
              <a:off x="4220" y="1743"/>
              <a:ext cx="205" cy="52"/>
            </a:xfrm>
            <a:prstGeom prst="roundRect">
              <a:avLst>
                <a:gd name="adj" fmla="val 16667"/>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83" name="任意多边形 52258"/>
            <p:cNvSpPr/>
            <p:nvPr/>
          </p:nvSpPr>
          <p:spPr>
            <a:xfrm>
              <a:off x="4306" y="1529"/>
              <a:ext cx="252" cy="1576"/>
            </a:xfrm>
            <a:custGeom>
              <a:avLst/>
              <a:gdLst/>
              <a:ahLst/>
              <a:cxnLst/>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rgbClr val="82582E"/>
                </a:gs>
                <a:gs pos="100000">
                  <a:schemeClr val="bg2"/>
                </a:gs>
              </a:gsLst>
              <a:lin ang="2700000" scaled="1"/>
              <a:tileRect/>
            </a:gradFill>
            <a:ln w="9525">
              <a:noFill/>
            </a:ln>
          </p:spPr>
          <p:txBody>
            <a:bodyPr/>
            <a:p>
              <a:endParaRPr lang="zh-CN" altLang="en-US"/>
            </a:p>
          </p:txBody>
        </p:sp>
        <p:sp>
          <p:nvSpPr>
            <p:cNvPr id="2084" name="任意多边形 52259"/>
            <p:cNvSpPr/>
            <p:nvPr/>
          </p:nvSpPr>
          <p:spPr>
            <a:xfrm>
              <a:off x="4169" y="1421"/>
              <a:ext cx="317" cy="138"/>
            </a:xfrm>
            <a:custGeom>
              <a:avLst/>
              <a:gdLst/>
              <a:ahLst/>
              <a:cxnLst/>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rgbClr val="82582E"/>
                </a:gs>
                <a:gs pos="100000">
                  <a:schemeClr val="bg2"/>
                </a:gs>
              </a:gsLst>
              <a:lin ang="0" scaled="1"/>
              <a:tileRect/>
            </a:gradFill>
            <a:ln w="9525">
              <a:noFill/>
            </a:ln>
          </p:spPr>
          <p:txBody>
            <a:bodyPr/>
            <a:p>
              <a:endParaRPr lang="zh-CN" altLang="en-US"/>
            </a:p>
          </p:txBody>
        </p:sp>
      </p:grpSp>
      <p:sp>
        <p:nvSpPr>
          <p:cNvPr id="52263" name="副标题 52262"/>
          <p:cNvSpPr>
            <a:spLocks noGrp="1"/>
          </p:cNvSpPr>
          <p:nvPr>
            <p:ph type="subTitle" idx="1"/>
          </p:nvPr>
        </p:nvSpPr>
        <p:spPr>
          <a:xfrm>
            <a:off x="1371600" y="3886200"/>
            <a:ext cx="6400800" cy="17526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fontAlgn="base"/>
            <a:r>
              <a:rPr lang="zh-CN" altLang="en-US" strike="noStrike" noProof="1" dirty="0"/>
              <a:t>单击此处编辑母版副标题样式</a:t>
            </a:r>
            <a:endParaRPr lang="zh-CN" altLang="en-US" strike="noStrike" noProof="1" dirty="0"/>
          </a:p>
        </p:txBody>
      </p:sp>
      <p:sp>
        <p:nvSpPr>
          <p:cNvPr id="52264" name="标题 52263"/>
          <p:cNvSpPr>
            <a:spLocks noGrp="1"/>
          </p:cNvSpPr>
          <p:nvPr>
            <p:ph type="ctrTitle"/>
          </p:nvPr>
        </p:nvSpPr>
        <p:spPr>
          <a:xfrm>
            <a:off x="685800" y="1768475"/>
            <a:ext cx="7772400" cy="1736725"/>
          </a:xfrm>
          <a:prstGeom prst="rect">
            <a:avLst/>
          </a:prstGeom>
          <a:noFill/>
          <a:ln w="9525">
            <a:noFill/>
          </a:ln>
        </p:spPr>
        <p:txBody>
          <a:bodyPr anchor="b" anchorCtr="1"/>
          <a:lstStyle>
            <a:lvl1pPr lvl="0">
              <a:defRPr sz="5400"/>
            </a:lvl1pPr>
          </a:lstStyle>
          <a:p>
            <a:pPr lvl="0" fontAlgn="base"/>
            <a:r>
              <a:rPr lang="zh-CN" altLang="en-US" strike="noStrike" noProof="1" dirty="0"/>
              <a:t>单击此处编辑母版标题样式</a:t>
            </a:r>
            <a:endParaRPr lang="zh-CN" altLang="en-US" strike="noStrike" noProof="1" dirty="0"/>
          </a:p>
        </p:txBody>
      </p:sp>
      <p:sp>
        <p:nvSpPr>
          <p:cNvPr id="52261" name="日期占位符 52260"/>
          <p:cNvSpPr>
            <a:spLocks noGrp="1"/>
          </p:cNvSpPr>
          <p:nvPr>
            <p:ph type="dt" sz="half" idx="2"/>
          </p:nvPr>
        </p:nvSpPr>
        <p:spPr>
          <a:xfrm>
            <a:off x="457200" y="6278563"/>
            <a:ext cx="2133600" cy="457200"/>
          </a:xfrm>
          <a:prstGeom prst="rect">
            <a:avLst/>
          </a:prstGeom>
          <a:noFill/>
          <a:ln w="9525">
            <a:noFill/>
          </a:ln>
        </p:spPr>
        <p:txBody>
          <a:bodyPr anchor="b"/>
          <a:lstStyle>
            <a:lvl1pPr>
              <a:defRPr sz="1200">
                <a:latin typeface="Tahoma" panose="020B0604030504040204" pitchFamily="34" charset="0"/>
              </a:defRPr>
            </a:lvl1pPr>
          </a:lstStyle>
          <a:p>
            <a:pPr fontAlgn="base"/>
            <a:endParaRPr lang="zh-CN" altLang="en-US" strike="noStrike" noProof="1" dirty="0">
              <a:latin typeface="Arial" panose="020B0604020202020204" pitchFamily="34" charset="0"/>
            </a:endParaRPr>
          </a:p>
        </p:txBody>
      </p:sp>
      <p:sp>
        <p:nvSpPr>
          <p:cNvPr id="52262" name="页脚占位符 52261"/>
          <p:cNvSpPr>
            <a:spLocks noGrp="1"/>
          </p:cNvSpPr>
          <p:nvPr>
            <p:ph type="ftr" sz="quarter" idx="3"/>
          </p:nvPr>
        </p:nvSpPr>
        <p:spPr>
          <a:xfrm>
            <a:off x="3124200" y="6278563"/>
            <a:ext cx="2895600" cy="457200"/>
          </a:xfrm>
          <a:prstGeom prst="rect">
            <a:avLst/>
          </a:prstGeom>
          <a:noFill/>
          <a:ln w="9525">
            <a:noFill/>
          </a:ln>
        </p:spPr>
        <p:txBody>
          <a:bodyPr anchor="b"/>
          <a:lstStyle>
            <a:lvl1pPr algn="ctr">
              <a:defRPr sz="1200">
                <a:latin typeface="Tahoma" panose="020B0604030504040204" pitchFamily="34" charset="0"/>
              </a:defRPr>
            </a:lvl1pPr>
          </a:lstStyle>
          <a:p>
            <a:pPr fontAlgn="base"/>
            <a:endParaRPr lang="zh-CN" altLang="en-US" strike="noStrike" noProof="1" dirty="0"/>
          </a:p>
        </p:txBody>
      </p:sp>
      <p:sp>
        <p:nvSpPr>
          <p:cNvPr id="52265" name="灯片编号占位符 52264"/>
          <p:cNvSpPr>
            <a:spLocks noGrp="1"/>
          </p:cNvSpPr>
          <p:nvPr>
            <p:ph type="sldNum" sz="quarter" idx="4"/>
          </p:nvPr>
        </p:nvSpPr>
        <p:spPr>
          <a:xfrm>
            <a:off x="6553200" y="6278563"/>
            <a:ext cx="2133600" cy="457200"/>
          </a:xfrm>
          <a:prstGeom prst="rect">
            <a:avLst/>
          </a:prstGeom>
          <a:noFill/>
          <a:ln w="9525">
            <a:noFill/>
          </a:ln>
        </p:spPr>
        <p:txBody>
          <a:bodyPr anchor="b"/>
          <a:lstStyle>
            <a:lvl1pPr algn="r">
              <a:defRPr sz="1200">
                <a:latin typeface="Tahoma" panose="020B0604030504040204" pitchFamily="34" charset="0"/>
              </a:defRPr>
            </a:lvl1pPr>
          </a:lstStyle>
          <a:p>
            <a:pPr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7813"/>
            <a:ext cx="6052930" cy="5853112"/>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307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307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tileRect/>
        </a:gradFill>
        <a:effectLst/>
      </p:bgPr>
    </p:bg>
    <p:spTree>
      <p:nvGrpSpPr>
        <p:cNvPr id="1" name=""/>
        <p:cNvGrpSpPr/>
        <p:nvPr/>
      </p:nvGrpSpPr>
      <p:grpSpPr/>
      <p:grpSp>
        <p:nvGrpSpPr>
          <p:cNvPr id="1026" name="组合 51201"/>
          <p:cNvGrpSpPr/>
          <p:nvPr/>
        </p:nvGrpSpPr>
        <p:grpSpPr>
          <a:xfrm>
            <a:off x="3800475" y="1789113"/>
            <a:ext cx="5340350" cy="5056187"/>
            <a:chOff x="2394" y="1127"/>
            <a:chExt cx="3364" cy="3185"/>
          </a:xfrm>
        </p:grpSpPr>
        <p:sp>
          <p:nvSpPr>
            <p:cNvPr id="1027" name="矩形 51202"/>
            <p:cNvSpPr/>
            <p:nvPr userDrawn="1"/>
          </p:nvSpPr>
          <p:spPr>
            <a:xfrm>
              <a:off x="4230" y="1365"/>
              <a:ext cx="197" cy="102"/>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28" name="椭圆 51203"/>
            <p:cNvSpPr/>
            <p:nvPr userDrawn="1"/>
          </p:nvSpPr>
          <p:spPr>
            <a:xfrm>
              <a:off x="4299" y="1185"/>
              <a:ext cx="47" cy="47"/>
            </a:xfrm>
            <a:prstGeom prst="ellipse">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29" name="矩形 51204"/>
            <p:cNvSpPr/>
            <p:nvPr userDrawn="1"/>
          </p:nvSpPr>
          <p:spPr>
            <a:xfrm rot="995337">
              <a:off x="5205" y="1495"/>
              <a:ext cx="6" cy="2073"/>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30" name="任意多边形 51205"/>
            <p:cNvSpPr>
              <a:spLocks noEditPoints="1"/>
            </p:cNvSpPr>
            <p:nvPr userDrawn="1"/>
          </p:nvSpPr>
          <p:spPr>
            <a:xfrm>
              <a:off x="4871" y="3508"/>
              <a:ext cx="66" cy="96"/>
            </a:xfrm>
            <a:custGeom>
              <a:avLst/>
              <a:gdLst/>
              <a:ahLst/>
              <a:cxnLst/>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31" name="矩形 51206"/>
            <p:cNvSpPr/>
            <p:nvPr userDrawn="1"/>
          </p:nvSpPr>
          <p:spPr>
            <a:xfrm rot="91736">
              <a:off x="5487" y="1535"/>
              <a:ext cx="6" cy="1998"/>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32" name="矩形 51207"/>
            <p:cNvSpPr/>
            <p:nvPr userDrawn="1"/>
          </p:nvSpPr>
          <p:spPr>
            <a:xfrm rot="-926223">
              <a:off x="5640" y="1521"/>
              <a:ext cx="6" cy="881"/>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33" name="矩形 51208"/>
            <p:cNvSpPr/>
            <p:nvPr userDrawn="1"/>
          </p:nvSpPr>
          <p:spPr>
            <a:xfrm rot="-1140313">
              <a:off x="3444" y="1816"/>
              <a:ext cx="6" cy="2033"/>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34" name="矩形 51209"/>
            <p:cNvSpPr/>
            <p:nvPr userDrawn="1"/>
          </p:nvSpPr>
          <p:spPr>
            <a:xfrm rot="1114412">
              <a:off x="2757" y="1821"/>
              <a:ext cx="6" cy="2119"/>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35" name="矩形 51210"/>
            <p:cNvSpPr/>
            <p:nvPr userDrawn="1"/>
          </p:nvSpPr>
          <p:spPr>
            <a:xfrm rot="254676">
              <a:off x="3035" y="1870"/>
              <a:ext cx="6" cy="1906"/>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36" name="任意多边形 51211"/>
            <p:cNvSpPr/>
            <p:nvPr userDrawn="1"/>
          </p:nvSpPr>
          <p:spPr>
            <a:xfrm>
              <a:off x="4007" y="3021"/>
              <a:ext cx="623" cy="156"/>
            </a:xfrm>
            <a:custGeom>
              <a:avLst/>
              <a:gdLst/>
              <a:ahLst/>
              <a:cxnLst/>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37" name="任意多边形 51212"/>
            <p:cNvSpPr/>
            <p:nvPr userDrawn="1"/>
          </p:nvSpPr>
          <p:spPr>
            <a:xfrm>
              <a:off x="4762" y="3591"/>
              <a:ext cx="996" cy="126"/>
            </a:xfrm>
            <a:custGeom>
              <a:avLst/>
              <a:gdLst/>
              <a:ahLst/>
              <a:cxnLst/>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38" name="任意多边形 51213"/>
            <p:cNvSpPr/>
            <p:nvPr userDrawn="1"/>
          </p:nvSpPr>
          <p:spPr>
            <a:xfrm>
              <a:off x="4786" y="3645"/>
              <a:ext cx="972" cy="245"/>
            </a:xfrm>
            <a:custGeom>
              <a:avLst/>
              <a:gdLst/>
              <a:ahLst/>
              <a:cxnLst/>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rgbClr val="82582E"/>
                </a:gs>
              </a:gsLst>
              <a:lin ang="18900000" scaled="1"/>
              <a:tileRect/>
            </a:gradFill>
            <a:ln w="9525">
              <a:noFill/>
            </a:ln>
          </p:spPr>
          <p:txBody>
            <a:bodyPr/>
            <a:p>
              <a:endParaRPr lang="zh-CN" altLang="en-US"/>
            </a:p>
          </p:txBody>
        </p:sp>
        <p:sp>
          <p:nvSpPr>
            <p:cNvPr id="1039" name="任意多边形 51214"/>
            <p:cNvSpPr/>
            <p:nvPr userDrawn="1"/>
          </p:nvSpPr>
          <p:spPr>
            <a:xfrm>
              <a:off x="4804" y="3591"/>
              <a:ext cx="954" cy="90"/>
            </a:xfrm>
            <a:custGeom>
              <a:avLst/>
              <a:gdLst/>
              <a:ahLst/>
              <a:cxnLst/>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rgbClr val="82582E"/>
                </a:gs>
                <a:gs pos="100000">
                  <a:schemeClr val="bg2"/>
                </a:gs>
              </a:gsLst>
              <a:lin ang="0" scaled="1"/>
              <a:tileRect/>
            </a:gradFill>
            <a:ln w="9525">
              <a:noFill/>
            </a:ln>
          </p:spPr>
          <p:txBody>
            <a:bodyPr/>
            <a:p>
              <a:endParaRPr lang="zh-CN" altLang="en-US"/>
            </a:p>
          </p:txBody>
        </p:sp>
        <p:sp>
          <p:nvSpPr>
            <p:cNvPr id="1040" name="任意多边形 51215"/>
            <p:cNvSpPr/>
            <p:nvPr userDrawn="1"/>
          </p:nvSpPr>
          <p:spPr>
            <a:xfrm>
              <a:off x="3059" y="1541"/>
              <a:ext cx="102" cy="155"/>
            </a:xfrm>
            <a:custGeom>
              <a:avLst/>
              <a:gdLst/>
              <a:ahLst/>
              <a:cxnLst/>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41" name="任意多边形 51216"/>
            <p:cNvSpPr>
              <a:spLocks noEditPoints="1"/>
            </p:cNvSpPr>
            <p:nvPr userDrawn="1"/>
          </p:nvSpPr>
          <p:spPr>
            <a:xfrm>
              <a:off x="3059" y="1690"/>
              <a:ext cx="90" cy="96"/>
            </a:xfrm>
            <a:custGeom>
              <a:avLst/>
              <a:gdLst/>
              <a:ahLst/>
              <a:cxnLst/>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42" name="任意多边形 51217"/>
            <p:cNvSpPr>
              <a:spLocks noEditPoints="1"/>
            </p:cNvSpPr>
            <p:nvPr userDrawn="1"/>
          </p:nvSpPr>
          <p:spPr>
            <a:xfrm>
              <a:off x="3059" y="1768"/>
              <a:ext cx="90" cy="108"/>
            </a:xfrm>
            <a:custGeom>
              <a:avLst/>
              <a:gdLst/>
              <a:ahLst/>
              <a:cxnLst/>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43" name="任意多边形 51218"/>
            <p:cNvSpPr/>
            <p:nvPr userDrawn="1"/>
          </p:nvSpPr>
          <p:spPr>
            <a:xfrm>
              <a:off x="5470" y="1205"/>
              <a:ext cx="102" cy="156"/>
            </a:xfrm>
            <a:custGeom>
              <a:avLst/>
              <a:gdLst/>
              <a:ahLst/>
              <a:cxnLst/>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44" name="任意多边形 51219"/>
            <p:cNvSpPr>
              <a:spLocks noEditPoints="1"/>
            </p:cNvSpPr>
            <p:nvPr userDrawn="1"/>
          </p:nvSpPr>
          <p:spPr>
            <a:xfrm>
              <a:off x="5476" y="1349"/>
              <a:ext cx="84" cy="96"/>
            </a:xfrm>
            <a:custGeom>
              <a:avLst/>
              <a:gdLst/>
              <a:ahLst/>
              <a:cxnLst/>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45" name="任意多边形 51220"/>
            <p:cNvSpPr>
              <a:spLocks noEditPoints="1"/>
            </p:cNvSpPr>
            <p:nvPr userDrawn="1"/>
          </p:nvSpPr>
          <p:spPr>
            <a:xfrm>
              <a:off x="5470" y="1433"/>
              <a:ext cx="90" cy="108"/>
            </a:xfrm>
            <a:custGeom>
              <a:avLst/>
              <a:gdLst/>
              <a:ahLst/>
              <a:cxnLst/>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46" name="任意多边形 51221"/>
            <p:cNvSpPr>
              <a:spLocks noEditPoints="1"/>
            </p:cNvSpPr>
            <p:nvPr userDrawn="1"/>
          </p:nvSpPr>
          <p:spPr>
            <a:xfrm>
              <a:off x="5428" y="3525"/>
              <a:ext cx="66" cy="96"/>
            </a:xfrm>
            <a:custGeom>
              <a:avLst/>
              <a:gdLst/>
              <a:ahLst/>
              <a:cxnLst/>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47" name="任意多边形 51222"/>
            <p:cNvSpPr/>
            <p:nvPr userDrawn="1"/>
          </p:nvSpPr>
          <p:spPr>
            <a:xfrm>
              <a:off x="3017" y="1127"/>
              <a:ext cx="2603" cy="444"/>
            </a:xfrm>
            <a:custGeom>
              <a:avLst/>
              <a:gdLst/>
              <a:ahLst/>
              <a:cxnLst/>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rgbClr val="82582E"/>
                </a:gs>
                <a:gs pos="100000">
                  <a:schemeClr val="bg2"/>
                </a:gs>
              </a:gsLst>
              <a:lin ang="0" scaled="1"/>
              <a:tileRect/>
            </a:gradFill>
            <a:ln w="9525">
              <a:noFill/>
            </a:ln>
          </p:spPr>
          <p:txBody>
            <a:bodyPr/>
            <a:p>
              <a:endParaRPr lang="zh-CN" altLang="en-US"/>
            </a:p>
          </p:txBody>
        </p:sp>
        <p:sp>
          <p:nvSpPr>
            <p:cNvPr id="1048" name="任意多边形 51223"/>
            <p:cNvSpPr>
              <a:spLocks noEditPoints="1"/>
            </p:cNvSpPr>
            <p:nvPr userDrawn="1"/>
          </p:nvSpPr>
          <p:spPr>
            <a:xfrm>
              <a:off x="2934" y="3773"/>
              <a:ext cx="84" cy="95"/>
            </a:xfrm>
            <a:custGeom>
              <a:avLst/>
              <a:gdLst/>
              <a:ahLst/>
              <a:cxnLst/>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49" name="任意多边形 51224"/>
            <p:cNvSpPr>
              <a:spLocks noEditPoints="1"/>
            </p:cNvSpPr>
            <p:nvPr userDrawn="1"/>
          </p:nvSpPr>
          <p:spPr>
            <a:xfrm>
              <a:off x="3779" y="3872"/>
              <a:ext cx="90" cy="108"/>
            </a:xfrm>
            <a:custGeom>
              <a:avLst/>
              <a:gdLst/>
              <a:ahLst/>
              <a:cxnLst/>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50" name="任意多边形 51225"/>
            <p:cNvSpPr>
              <a:spLocks noEditPoints="1"/>
            </p:cNvSpPr>
            <p:nvPr userDrawn="1"/>
          </p:nvSpPr>
          <p:spPr>
            <a:xfrm>
              <a:off x="2400" y="3872"/>
              <a:ext cx="72" cy="90"/>
            </a:xfrm>
            <a:custGeom>
              <a:avLst/>
              <a:gdLst/>
              <a:ahLst/>
              <a:cxnLst/>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51" name="椭圆 51226"/>
            <p:cNvSpPr/>
            <p:nvPr userDrawn="1"/>
          </p:nvSpPr>
          <p:spPr>
            <a:xfrm>
              <a:off x="2444" y="3838"/>
              <a:ext cx="1380" cy="389"/>
            </a:xfrm>
            <a:prstGeom prst="ellipse">
              <a:avLst/>
            </a:prstGeom>
            <a:gradFill rotWithShape="0">
              <a:gsLst>
                <a:gs pos="0">
                  <a:srgbClr val="82582E"/>
                </a:gs>
                <a:gs pos="100000">
                  <a:schemeClr val="bg2"/>
                </a:gs>
              </a:gsLst>
              <a:lin ang="27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52" name="椭圆 51227"/>
            <p:cNvSpPr/>
            <p:nvPr userDrawn="1"/>
          </p:nvSpPr>
          <p:spPr>
            <a:xfrm>
              <a:off x="2394" y="3834"/>
              <a:ext cx="1502" cy="288"/>
            </a:xfrm>
            <a:prstGeom prst="ellipse">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53" name="椭圆 51228"/>
            <p:cNvSpPr/>
            <p:nvPr userDrawn="1"/>
          </p:nvSpPr>
          <p:spPr>
            <a:xfrm>
              <a:off x="2441" y="3860"/>
              <a:ext cx="1425" cy="220"/>
            </a:xfrm>
            <a:prstGeom prst="ellipse">
              <a:avLst/>
            </a:prstGeom>
            <a:gradFill rotWithShape="0">
              <a:gsLst>
                <a:gs pos="0">
                  <a:schemeClr val="bg2"/>
                </a:gs>
                <a:gs pos="100000">
                  <a:srgbClr val="82582E"/>
                </a:gs>
              </a:gsLst>
              <a:lin ang="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54" name="任意多边形 51229"/>
            <p:cNvSpPr>
              <a:spLocks noEditPoints="1"/>
            </p:cNvSpPr>
            <p:nvPr userDrawn="1"/>
          </p:nvSpPr>
          <p:spPr>
            <a:xfrm>
              <a:off x="3743" y="3788"/>
              <a:ext cx="90" cy="96"/>
            </a:xfrm>
            <a:custGeom>
              <a:avLst/>
              <a:gdLst/>
              <a:ahLst/>
              <a:cxnLst/>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55" name="任意多边形 51230"/>
            <p:cNvSpPr>
              <a:spLocks noEditPoints="1"/>
            </p:cNvSpPr>
            <p:nvPr userDrawn="1"/>
          </p:nvSpPr>
          <p:spPr>
            <a:xfrm>
              <a:off x="5422" y="3603"/>
              <a:ext cx="72" cy="108"/>
            </a:xfrm>
            <a:custGeom>
              <a:avLst/>
              <a:gdLst/>
              <a:ahLst/>
              <a:cxnLst/>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rgbClr val="82582E"/>
                </a:gs>
              </a:gsLst>
              <a:lin ang="5400000" scaled="1"/>
              <a:tileRect/>
            </a:gradFill>
            <a:ln w="9525">
              <a:noFill/>
            </a:ln>
          </p:spPr>
          <p:txBody>
            <a:bodyPr/>
            <a:p>
              <a:endParaRPr lang="zh-CN" altLang="en-US"/>
            </a:p>
          </p:txBody>
        </p:sp>
        <p:sp>
          <p:nvSpPr>
            <p:cNvPr id="1056" name="矩形 51231"/>
            <p:cNvSpPr/>
            <p:nvPr userDrawn="1"/>
          </p:nvSpPr>
          <p:spPr>
            <a:xfrm>
              <a:off x="4238" y="1773"/>
              <a:ext cx="173" cy="2539"/>
            </a:xfrm>
            <a:prstGeom prst="rect">
              <a:avLst/>
            </a:prstGeom>
            <a:gradFill rotWithShape="0">
              <a:gsLst>
                <a:gs pos="0">
                  <a:srgbClr val="82582E"/>
                </a:gs>
                <a:gs pos="100000">
                  <a:schemeClr val="bg2"/>
                </a:gs>
              </a:gsLst>
              <a:lin ang="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57" name="矩形 51232"/>
            <p:cNvSpPr/>
            <p:nvPr userDrawn="1"/>
          </p:nvSpPr>
          <p:spPr>
            <a:xfrm>
              <a:off x="4288" y="1545"/>
              <a:ext cx="76" cy="240"/>
            </a:xfrm>
            <a:prstGeom prst="rect">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58" name="圆角矩形 51233"/>
            <p:cNvSpPr/>
            <p:nvPr userDrawn="1"/>
          </p:nvSpPr>
          <p:spPr>
            <a:xfrm>
              <a:off x="4220" y="1743"/>
              <a:ext cx="205" cy="52"/>
            </a:xfrm>
            <a:prstGeom prst="roundRect">
              <a:avLst>
                <a:gd name="adj" fmla="val 16667"/>
              </a:avLst>
            </a:prstGeom>
            <a:gradFill rotWithShape="0">
              <a:gsLst>
                <a:gs pos="0">
                  <a:schemeClr val="bg2"/>
                </a:gs>
                <a:gs pos="100000">
                  <a:srgbClr val="82582E"/>
                </a:gs>
              </a:gsLst>
              <a:lin ang="54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1059" name="任意多边形 51234"/>
            <p:cNvSpPr/>
            <p:nvPr userDrawn="1"/>
          </p:nvSpPr>
          <p:spPr>
            <a:xfrm>
              <a:off x="4306" y="1529"/>
              <a:ext cx="252" cy="1576"/>
            </a:xfrm>
            <a:custGeom>
              <a:avLst/>
              <a:gdLst/>
              <a:ahLst/>
              <a:cxnLst/>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rgbClr val="82582E"/>
                </a:gs>
                <a:gs pos="100000">
                  <a:schemeClr val="bg2"/>
                </a:gs>
              </a:gsLst>
              <a:lin ang="2700000" scaled="1"/>
              <a:tileRect/>
            </a:gradFill>
            <a:ln w="9525">
              <a:noFill/>
            </a:ln>
          </p:spPr>
          <p:txBody>
            <a:bodyPr/>
            <a:p>
              <a:endParaRPr lang="zh-CN" altLang="en-US"/>
            </a:p>
          </p:txBody>
        </p:sp>
        <p:sp>
          <p:nvSpPr>
            <p:cNvPr id="1060" name="任意多边形 51235"/>
            <p:cNvSpPr/>
            <p:nvPr userDrawn="1"/>
          </p:nvSpPr>
          <p:spPr>
            <a:xfrm>
              <a:off x="4169" y="1421"/>
              <a:ext cx="317" cy="138"/>
            </a:xfrm>
            <a:custGeom>
              <a:avLst/>
              <a:gdLst/>
              <a:ahLst/>
              <a:cxnLst/>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rgbClr val="82582E"/>
                </a:gs>
                <a:gs pos="100000">
                  <a:schemeClr val="bg2"/>
                </a:gs>
              </a:gsLst>
              <a:lin ang="0" scaled="1"/>
              <a:tileRect/>
            </a:gradFill>
            <a:ln w="9525">
              <a:noFill/>
            </a:ln>
          </p:spPr>
          <p:txBody>
            <a:bodyPr/>
            <a:p>
              <a:endParaRPr lang="zh-CN" altLang="en-US"/>
            </a:p>
          </p:txBody>
        </p:sp>
      </p:grpSp>
      <p:sp>
        <p:nvSpPr>
          <p:cNvPr id="51237" name="标题 51236"/>
          <p:cNvSpPr>
            <a:spLocks noGrp="1"/>
          </p:cNvSpPr>
          <p:nvPr>
            <p:ph type="title"/>
          </p:nvPr>
        </p:nvSpPr>
        <p:spPr>
          <a:xfrm>
            <a:off x="457200" y="277813"/>
            <a:ext cx="8229600" cy="1143000"/>
          </a:xfrm>
          <a:prstGeom prst="rect">
            <a:avLst/>
          </a:prstGeom>
          <a:noFill/>
          <a:ln w="9525">
            <a:noFill/>
          </a:ln>
        </p:spPr>
        <p:txBody>
          <a:bodyPr anchor="ctr"/>
          <a:p>
            <a:pPr lvl="0" fontAlgn="base"/>
            <a:r>
              <a:rPr lang="zh-CN" altLang="en-US" strike="noStrike" noProof="1" dirty="0"/>
              <a:t>单击此处编辑母版标题样式</a:t>
            </a:r>
            <a:endParaRPr lang="zh-CN" altLang="en-US" strike="noStrike" noProof="1" dirty="0"/>
          </a:p>
        </p:txBody>
      </p:sp>
      <p:sp>
        <p:nvSpPr>
          <p:cNvPr id="51238" name="文本占位符 51237"/>
          <p:cNvSpPr>
            <a:spLocks noGrp="1"/>
          </p:cNvSpPr>
          <p:nvPr>
            <p:ph type="body" idx="1"/>
          </p:nvPr>
        </p:nvSpPr>
        <p:spPr>
          <a:xfrm>
            <a:off x="457200" y="1600200"/>
            <a:ext cx="8229600" cy="4530725"/>
          </a:xfrm>
          <a:prstGeom prst="rect">
            <a:avLst/>
          </a:prstGeom>
          <a:noFill/>
          <a:ln w="9525">
            <a:noFill/>
          </a:ln>
        </p:spPr>
        <p:txBody>
          <a:bodyPr/>
          <a:p>
            <a:pPr lvl="0" fontAlgn="base"/>
            <a:r>
              <a:rPr lang="zh-CN" altLang="en-US" strike="noStrike" noProof="1" dirty="0"/>
              <a:t>单击此处编辑母版文本样式</a:t>
            </a:r>
            <a:endParaRPr lang="zh-CN" altLang="en-US" strike="noStrike" noProof="1" dirty="0"/>
          </a:p>
          <a:p>
            <a:pPr lvl="1" fontAlgn="base"/>
            <a:r>
              <a:rPr lang="zh-CN" altLang="en-US" strike="noStrike" noProof="1" dirty="0"/>
              <a:t>第二级</a:t>
            </a:r>
            <a:endParaRPr lang="zh-CN" altLang="en-US" strike="noStrike" noProof="1" dirty="0"/>
          </a:p>
          <a:p>
            <a:pPr lvl="2" fontAlgn="base"/>
            <a:r>
              <a:rPr lang="zh-CN" altLang="en-US" strike="noStrike" noProof="1" dirty="0"/>
              <a:t>第三级</a:t>
            </a:r>
            <a:endParaRPr lang="zh-CN" altLang="en-US" strike="noStrike" noProof="1" dirty="0"/>
          </a:p>
          <a:p>
            <a:pPr lvl="3" fontAlgn="base"/>
            <a:r>
              <a:rPr lang="zh-CN" altLang="en-US" strike="noStrike" noProof="1" dirty="0"/>
              <a:t>第四级</a:t>
            </a:r>
            <a:endParaRPr lang="zh-CN" altLang="en-US" strike="noStrike" noProof="1" dirty="0"/>
          </a:p>
          <a:p>
            <a:pPr lvl="4" fontAlgn="base"/>
            <a:r>
              <a:rPr lang="zh-CN" altLang="en-US" strike="noStrike" noProof="1" dirty="0"/>
              <a:t>第五级</a:t>
            </a:r>
            <a:endParaRPr lang="zh-CN" altLang="en-US" strike="noStrike" noProof="1" dirty="0"/>
          </a:p>
        </p:txBody>
      </p:sp>
      <p:sp>
        <p:nvSpPr>
          <p:cNvPr id="51239" name="日期占位符 51238"/>
          <p:cNvSpPr>
            <a:spLocks noGrp="1"/>
          </p:cNvSpPr>
          <p:nvPr>
            <p:ph type="dt" sz="half" idx="2"/>
          </p:nvPr>
        </p:nvSpPr>
        <p:spPr>
          <a:xfrm>
            <a:off x="457200" y="6278563"/>
            <a:ext cx="2133600" cy="457200"/>
          </a:xfrm>
          <a:prstGeom prst="rect">
            <a:avLst/>
          </a:prstGeom>
          <a:noFill/>
          <a:ln w="9525">
            <a:noFill/>
          </a:ln>
        </p:spPr>
        <p:txBody>
          <a:bodyPr anchor="b"/>
          <a:lstStyle>
            <a:lvl1pPr>
              <a:defRPr sz="1200">
                <a:latin typeface="Tahoma" panose="020B0604030504040204" pitchFamily="34" charset="0"/>
              </a:defRPr>
            </a:lvl1pPr>
          </a:lstStyle>
          <a:p>
            <a:pPr lvl="0" fontAlgn="base"/>
            <a:endParaRPr lang="zh-CN" altLang="en-US" strike="noStrike" noProof="1" dirty="0">
              <a:latin typeface="Arial" panose="020B0604020202020204" pitchFamily="34" charset="0"/>
            </a:endParaRPr>
          </a:p>
        </p:txBody>
      </p:sp>
      <p:sp>
        <p:nvSpPr>
          <p:cNvPr id="51240" name="页脚占位符 51239"/>
          <p:cNvSpPr>
            <a:spLocks noGrp="1"/>
          </p:cNvSpPr>
          <p:nvPr>
            <p:ph type="ftr" sz="quarter" idx="3"/>
          </p:nvPr>
        </p:nvSpPr>
        <p:spPr>
          <a:xfrm>
            <a:off x="3124200" y="6278563"/>
            <a:ext cx="2895600" cy="457200"/>
          </a:xfrm>
          <a:prstGeom prst="rect">
            <a:avLst/>
          </a:prstGeom>
          <a:noFill/>
          <a:ln w="9525">
            <a:noFill/>
          </a:ln>
        </p:spPr>
        <p:txBody>
          <a:bodyPr anchor="b"/>
          <a:lstStyle>
            <a:lvl1pPr algn="ctr">
              <a:defRPr sz="1200">
                <a:latin typeface="Tahoma" panose="020B0604030504040204" pitchFamily="34" charset="0"/>
              </a:defRPr>
            </a:lvl1pPr>
          </a:lstStyle>
          <a:p>
            <a:pPr lvl="0" fontAlgn="base"/>
            <a:endParaRPr lang="zh-CN" altLang="en-US" strike="noStrike" noProof="1" dirty="0"/>
          </a:p>
        </p:txBody>
      </p:sp>
      <p:sp>
        <p:nvSpPr>
          <p:cNvPr id="51241" name="灯片编号占位符 51240"/>
          <p:cNvSpPr>
            <a:spLocks noGrp="1"/>
          </p:cNvSpPr>
          <p:nvPr>
            <p:ph type="sldNum" sz="quarter" idx="4"/>
          </p:nvPr>
        </p:nvSpPr>
        <p:spPr>
          <a:xfrm>
            <a:off x="6553200" y="6278563"/>
            <a:ext cx="2133600" cy="457200"/>
          </a:xfrm>
          <a:prstGeom prst="rect">
            <a:avLst/>
          </a:prstGeom>
          <a:noFill/>
          <a:ln w="9525">
            <a:noFill/>
          </a:ln>
        </p:spPr>
        <p:txBody>
          <a:bodyPr anchor="b"/>
          <a:lstStyle>
            <a:lvl1pPr algn="r">
              <a:defRPr sz="1200">
                <a:latin typeface="Tahoma" panose="020B0604030504040204" pitchFamily="34" charset="0"/>
              </a:defRPr>
            </a:lvl1pPr>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Char char="n"/>
        <a:defRPr sz="3200" b="0" i="0" u="none" kern="1200" baseline="0">
          <a:solidFill>
            <a:schemeClr val="tx1"/>
          </a:solidFill>
          <a:effectLst>
            <a:outerShdw blurRad="38100" dist="38100" dir="2700000">
              <a:srgbClr val="C0C0C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n"/>
        <a:defRPr sz="2800" b="0" i="0" u="none" kern="1200" baseline="0">
          <a:solidFill>
            <a:schemeClr val="tx1"/>
          </a:solidFill>
          <a:effectLst>
            <a:outerShdw blurRad="38100" dist="38100" dir="2700000">
              <a:srgbClr val="C0C0C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SzPct val="65000"/>
        <a:buFont typeface="Wingdings" panose="05000000000000000000" pitchFamily="2" charset="2"/>
        <a:buChar char="n"/>
        <a:defRPr sz="2400" b="0" i="0" u="none" kern="1200" baseline="0">
          <a:solidFill>
            <a:schemeClr val="tx1"/>
          </a:solidFill>
          <a:effectLst>
            <a:outerShdw blurRad="38100" dist="38100" dir="2700000">
              <a:srgbClr val="C0C0C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folHlink"/>
        </a:buClr>
        <a:buSzPct val="65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folHlink"/>
        </a:buClr>
        <a:buSzPct val="65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folHlink"/>
        </a:buClr>
        <a:buSzPct val="65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folHlink"/>
        </a:buClr>
        <a:buSzPct val="65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folHlink"/>
        </a:buClr>
        <a:buSzPct val="65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标题 2049"/>
          <p:cNvSpPr>
            <a:spLocks noGrp="1"/>
          </p:cNvSpPr>
          <p:nvPr>
            <p:ph type="ctrTitle"/>
          </p:nvPr>
        </p:nvSpPr>
        <p:spPr>
          <a:xfrm>
            <a:off x="684213" y="1268413"/>
            <a:ext cx="7773988" cy="2236788"/>
          </a:xfrm>
        </p:spPr>
        <p:txBody>
          <a:bodyPr anchor="b" anchorCtr="1"/>
          <a:p>
            <a:pPr defTabSz="914400" fontAlgn="base">
              <a:buSzPct val="100000"/>
            </a:pPr>
            <a:r>
              <a:rPr lang="zh-CN" altLang="en-US" sz="6600" strike="noStrike" kern="1200" baseline="0" noProof="1" dirty="0">
                <a:latin typeface="Arial" panose="020B0604020202020204" pitchFamily="34" charset="0"/>
                <a:ea typeface="华文行楷" panose="02010800040101010101" pitchFamily="2" charset="-122"/>
              </a:rPr>
              <a:t>突发公共卫生事件</a:t>
            </a:r>
            <a:br>
              <a:rPr lang="zh-CN" altLang="en-US" sz="6600" kern="1200" baseline="0" dirty="0">
                <a:latin typeface="Arial" panose="020B0604020202020204" pitchFamily="34" charset="0"/>
                <a:ea typeface="华文行楷" panose="02010800040101010101" pitchFamily="2" charset="-122"/>
              </a:rPr>
            </a:br>
            <a:r>
              <a:rPr lang="zh-CN" altLang="en-US" sz="6600" strike="noStrike" kern="1200" baseline="0" noProof="1" dirty="0">
                <a:latin typeface="Arial" panose="020B0604020202020204" pitchFamily="34" charset="0"/>
                <a:ea typeface="华文行楷" panose="02010800040101010101" pitchFamily="2" charset="-122"/>
              </a:rPr>
              <a:t>应急条例</a:t>
            </a:r>
            <a:endParaRPr lang="zh-CN" altLang="en-US" sz="6600" strike="noStrike" kern="1200" baseline="0" noProof="1" dirty="0">
              <a:latin typeface="Arial" panose="020B0604020202020204" pitchFamily="34" charset="0"/>
              <a:ea typeface="华文行楷" panose="02010800040101010101" pitchFamily="2" charset="-122"/>
            </a:endParaRPr>
          </a:p>
        </p:txBody>
      </p:sp>
      <p:sp>
        <p:nvSpPr>
          <p:cNvPr id="2051" name="副标题 2050"/>
          <p:cNvSpPr>
            <a:spLocks noGrp="1"/>
          </p:cNvSpPr>
          <p:nvPr>
            <p:ph type="subTitle" idx="1"/>
          </p:nvPr>
        </p:nvSpPr>
        <p:spPr>
          <a:xfrm>
            <a:off x="1371600" y="3886200"/>
            <a:ext cx="6400800" cy="2135188"/>
          </a:xfrm>
        </p:spPr>
        <p:txBody>
          <a:bodyPr anchor="t"/>
          <a:p>
            <a:pPr defTabSz="914400" fontAlgn="base">
              <a:lnSpc>
                <a:spcPct val="90000"/>
              </a:lnSpc>
              <a:buSzPct val="65000"/>
            </a:pPr>
            <a:r>
              <a:rPr lang="zh-CN" altLang="en-US" sz="2000" strike="noStrike" kern="1200" baseline="0" noProof="1">
                <a:latin typeface="Tahoma" panose="020B0604030504040204" pitchFamily="34" charset="0"/>
                <a:ea typeface="宋体" panose="02010600030101010101" pitchFamily="2" charset="-122"/>
              </a:rPr>
              <a:t>法规科</a:t>
            </a:r>
            <a:endParaRPr lang="zh-CN" altLang="en-US" sz="2000" strike="noStrike" kern="1200" baseline="0" noProof="1">
              <a:latin typeface="Tahoma" panose="020B0604030504040204" pitchFamily="34" charset="0"/>
              <a:ea typeface="宋体" panose="02010600030101010101" pitchFamily="2"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标题 60417"/>
          <p:cNvSpPr>
            <a:spLocks noGrp="1"/>
          </p:cNvSpPr>
          <p:nvPr>
            <p:ph type="title"/>
          </p:nvPr>
        </p:nvSpPr>
        <p:spPr/>
        <p:txBody>
          <a:bodyPr anchor="ctr"/>
          <a:p>
            <a:pPr fontAlgn="base"/>
            <a:r>
              <a:rPr lang="zh-CN" altLang="en-US" sz="6000" strike="noStrike" noProof="1" dirty="0">
                <a:ea typeface="华文行楷" panose="02010800040101010101" pitchFamily="2" charset="-122"/>
              </a:rPr>
              <a:t>报告时限</a:t>
            </a:r>
            <a:endParaRPr lang="zh-CN" altLang="en-US" sz="6000" strike="noStrike" noProof="1" dirty="0">
              <a:ea typeface="华文行楷" panose="02010800040101010101" pitchFamily="2" charset="-122"/>
            </a:endParaRPr>
          </a:p>
        </p:txBody>
      </p:sp>
      <p:sp>
        <p:nvSpPr>
          <p:cNvPr id="60419" name="文本占位符 60418"/>
          <p:cNvSpPr>
            <a:spLocks noGrp="1"/>
          </p:cNvSpPr>
          <p:nvPr>
            <p:ph idx="1"/>
          </p:nvPr>
        </p:nvSpPr>
        <p:spPr/>
        <p:txBody>
          <a:bodyPr/>
          <a:p>
            <a:pPr fontAlgn="base"/>
            <a:r>
              <a:rPr lang="zh-CN" altLang="en-US" sz="3600" strike="noStrike" noProof="1" dirty="0">
                <a:latin typeface="华文行楷" panose="02010800040101010101" pitchFamily="2" charset="-122"/>
                <a:ea typeface="华文行楷" panose="02010800040101010101" pitchFamily="2" charset="-122"/>
              </a:rPr>
              <a:t>省、自治区、直辖市人民政府应当在接到公共卫生事件报告１小时内，向国务院卫生行政主管部门报告。国务院卫生行政主管部门对可能造成重大社会影响的突发公共卫生事件，应当立即向国务院报告。</a:t>
            </a:r>
            <a:r>
              <a:rPr lang="zh-CN" altLang="en-US" sz="2800" strike="noStrike" noProof="1" dirty="0">
                <a:latin typeface="华文行楷" panose="02010800040101010101" pitchFamily="2" charset="-122"/>
                <a:ea typeface="华文行楷" panose="02010800040101010101" pitchFamily="2" charset="-122"/>
              </a:rPr>
              <a:t> </a:t>
            </a:r>
            <a:endParaRPr lang="zh-CN" altLang="en-US" sz="2800"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8" name="标题 75777"/>
          <p:cNvSpPr>
            <a:spLocks noGrp="1"/>
          </p:cNvSpPr>
          <p:nvPr>
            <p:ph type="title"/>
          </p:nvPr>
        </p:nvSpPr>
        <p:spPr/>
        <p:txBody>
          <a:bodyPr anchor="ctr"/>
          <a:p>
            <a:pPr fontAlgn="base"/>
            <a:r>
              <a:rPr lang="zh-CN" altLang="en-US" sz="6000" strike="noStrike" noProof="1" dirty="0">
                <a:ea typeface="华文行楷" panose="02010800040101010101" pitchFamily="2" charset="-122"/>
              </a:rPr>
              <a:t>报告时限</a:t>
            </a:r>
            <a:endParaRPr lang="zh-CN" altLang="en-US" sz="6000" strike="noStrike" noProof="1" dirty="0">
              <a:ea typeface="华文行楷" panose="02010800040101010101" pitchFamily="2" charset="-122"/>
            </a:endParaRPr>
          </a:p>
        </p:txBody>
      </p:sp>
      <p:sp>
        <p:nvSpPr>
          <p:cNvPr id="75779" name="文本占位符 75778"/>
          <p:cNvSpPr>
            <a:spLocks noGrp="1"/>
          </p:cNvSpPr>
          <p:nvPr>
            <p:ph idx="1"/>
          </p:nvPr>
        </p:nvSpPr>
        <p:spPr>
          <a:xfrm>
            <a:off x="468313" y="1600200"/>
            <a:ext cx="8218488" cy="4708525"/>
          </a:xfrm>
        </p:spPr>
        <p:txBody>
          <a:bodyPr/>
          <a:p>
            <a:pPr fontAlgn="base"/>
            <a:r>
              <a:rPr lang="zh-CN" altLang="en-US" sz="2800" strike="noStrike" noProof="1" dirty="0">
                <a:latin typeface="华文行楷" panose="02010800040101010101" pitchFamily="2" charset="-122"/>
                <a:ea typeface="华文行楷" panose="02010800040101010101" pitchFamily="2" charset="-122"/>
              </a:rPr>
              <a:t>突发公共卫生事件监测机构、医疗卫生机构和有关单位发现应当报告的事项，应当在２小时内向所在地县级人民政府卫生行政主管部门报告；接到报告的卫生行政主管部门应当在２小时内向本级人民政府报告，并同时向上级人民政府卫生行政主管部门和国务院卫生行政主管部门报告。县级人民政府应当在接到报告后２小时内，向设区的市级人民政府或者上一级人民政府报告；设区的市级人民政府应当在接到报告后２小时内向省、自治区、直辖市人民政府报告。 </a:t>
            </a:r>
            <a:endParaRPr lang="zh-CN" altLang="en-US" sz="2800" strike="noStrike" noProof="1" dirty="0">
              <a:latin typeface="华文行楷" panose="02010800040101010101" pitchFamily="2" charset="-122"/>
              <a:ea typeface="华文行楷" panose="02010800040101010101" pitchFamily="2" charset="-122"/>
            </a:endParaRPr>
          </a:p>
          <a:p>
            <a:pPr fontAlgn="base"/>
            <a:endParaRPr lang="zh-CN" altLang="en-US" sz="2800" strike="noStrike" noProof="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标题 61441"/>
          <p:cNvSpPr>
            <a:spLocks noGrp="1"/>
          </p:cNvSpPr>
          <p:nvPr>
            <p:ph type="title"/>
          </p:nvPr>
        </p:nvSpPr>
        <p:spPr/>
        <p:txBody>
          <a:bodyPr anchor="ctr"/>
          <a:p>
            <a:pPr fontAlgn="base"/>
            <a:r>
              <a:rPr lang="zh-CN" altLang="en-US" sz="6000" strike="noStrike" noProof="1" dirty="0">
                <a:ea typeface="华文行楷" panose="02010800040101010101" pitchFamily="2" charset="-122"/>
              </a:rPr>
              <a:t>明确行政管理职责</a:t>
            </a:r>
            <a:endParaRPr lang="zh-CN" altLang="en-US" sz="6000" strike="noStrike" noProof="1" dirty="0">
              <a:ea typeface="华文行楷" panose="02010800040101010101" pitchFamily="2" charset="-122"/>
            </a:endParaRPr>
          </a:p>
        </p:txBody>
      </p:sp>
      <p:sp>
        <p:nvSpPr>
          <p:cNvPr id="61443" name="文本占位符 61442"/>
          <p:cNvSpPr>
            <a:spLocks noGrp="1"/>
          </p:cNvSpPr>
          <p:nvPr>
            <p:ph idx="1"/>
          </p:nvPr>
        </p:nvSpPr>
        <p:spPr/>
        <p:txBody>
          <a:bodyPr/>
          <a:p>
            <a:pPr fontAlgn="base">
              <a:lnSpc>
                <a:spcPct val="90000"/>
              </a:lnSpc>
            </a:pPr>
            <a:r>
              <a:rPr lang="zh-CN" altLang="en-US" sz="2800" strike="noStrike" noProof="1" dirty="0">
                <a:latin typeface="华文行楷" panose="02010800040101010101" pitchFamily="2" charset="-122"/>
                <a:ea typeface="华文行楷" panose="02010800040101010101" pitchFamily="2" charset="-122"/>
              </a:rPr>
              <a:t>突发事件发生后，国务院和省、自治区、直辖市人民政府设立突发事件应急处理指挥部，负责对突发事件应急处理的统一领导、统一指挥；</a:t>
            </a:r>
            <a:endParaRPr lang="zh-CN" altLang="en-US" sz="2800" strike="noStrike" noProof="1" dirty="0">
              <a:latin typeface="华文行楷" panose="02010800040101010101" pitchFamily="2" charset="-122"/>
              <a:ea typeface="华文行楷" panose="02010800040101010101" pitchFamily="2" charset="-122"/>
            </a:endParaRPr>
          </a:p>
          <a:p>
            <a:pPr fontAlgn="base">
              <a:lnSpc>
                <a:spcPct val="90000"/>
              </a:lnSpc>
            </a:pPr>
            <a:r>
              <a:rPr lang="zh-CN" altLang="en-US" sz="2800" strike="noStrike" noProof="1" dirty="0">
                <a:latin typeface="华文行楷" panose="02010800040101010101" pitchFamily="2" charset="-122"/>
                <a:ea typeface="华文行楷" panose="02010800040101010101" pitchFamily="2" charset="-122"/>
              </a:rPr>
              <a:t>卫生行政主管部门和其他有关部门在各自的职责范围内，做好突发事件应急处理的有关工作。同时，全国突发事件应急处理指挥部对地方突发事件应急处理工作进行督察和指导，地方各级人民政府及其有关部门应当予以配合。</a:t>
            </a:r>
            <a:endParaRPr lang="zh-CN" altLang="en-US" sz="2800" strike="noStrike" noProof="1" dirty="0">
              <a:latin typeface="华文行楷" panose="02010800040101010101" pitchFamily="2" charset="-122"/>
              <a:ea typeface="华文行楷" panose="02010800040101010101" pitchFamily="2" charset="-122"/>
            </a:endParaRPr>
          </a:p>
          <a:p>
            <a:pPr fontAlgn="base">
              <a:lnSpc>
                <a:spcPct val="90000"/>
              </a:lnSpc>
            </a:pPr>
            <a:r>
              <a:rPr lang="zh-CN" altLang="en-US" sz="2800" strike="noStrike" noProof="1" dirty="0">
                <a:latin typeface="华文行楷" panose="02010800040101010101" pitchFamily="2" charset="-122"/>
                <a:ea typeface="华文行楷" panose="02010800040101010101" pitchFamily="2" charset="-122"/>
              </a:rPr>
              <a:t>省、自治区、直辖市突发事件应急处理指挥部对本行政区域内突发事件应急处理工作进行督察和指导。 </a:t>
            </a:r>
            <a:endParaRPr lang="zh-CN" altLang="en-US" sz="2800"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标题 62465"/>
          <p:cNvSpPr>
            <a:spLocks noGrp="1"/>
          </p:cNvSpPr>
          <p:nvPr>
            <p:ph type="title"/>
          </p:nvPr>
        </p:nvSpPr>
        <p:spPr/>
        <p:txBody>
          <a:bodyPr anchor="ctr"/>
          <a:p>
            <a:pPr fontAlgn="base"/>
            <a:r>
              <a:rPr lang="zh-CN" altLang="en-US" sz="6000" strike="noStrike" noProof="1" dirty="0">
                <a:ea typeface="华文行楷" panose="02010800040101010101" pitchFamily="2" charset="-122"/>
              </a:rPr>
              <a:t>建立快速反应预警机制</a:t>
            </a:r>
            <a:endParaRPr lang="zh-CN" altLang="en-US" sz="6000" strike="noStrike" noProof="1" dirty="0">
              <a:ea typeface="华文行楷" panose="02010800040101010101" pitchFamily="2" charset="-122"/>
            </a:endParaRPr>
          </a:p>
        </p:txBody>
      </p:sp>
      <p:sp>
        <p:nvSpPr>
          <p:cNvPr id="62467" name="文本占位符 62466"/>
          <p:cNvSpPr>
            <a:spLocks noGrp="1"/>
          </p:cNvSpPr>
          <p:nvPr>
            <p:ph idx="1"/>
          </p:nvPr>
        </p:nvSpPr>
        <p:spPr/>
        <p:txBody>
          <a:bodyPr/>
          <a:p>
            <a:pPr fontAlgn="base"/>
            <a:r>
              <a:rPr lang="zh-CN" altLang="en-US" sz="2800" strike="noStrike" noProof="1" dirty="0">
                <a:latin typeface="华文行楷" panose="02010800040101010101" pitchFamily="2" charset="-122"/>
                <a:ea typeface="华文行楷" panose="02010800040101010101" pitchFamily="2" charset="-122"/>
              </a:rPr>
              <a:t>国家卫生行政主管部门按照分类指导、快速反应的要求，制定全国突发事件应急预案。</a:t>
            </a:r>
            <a:endParaRPr lang="zh-CN" altLang="en-US" sz="2800" strike="noStrike" noProof="1" dirty="0">
              <a:latin typeface="华文行楷" panose="02010800040101010101" pitchFamily="2" charset="-122"/>
              <a:ea typeface="华文行楷" panose="02010800040101010101" pitchFamily="2" charset="-122"/>
            </a:endParaRPr>
          </a:p>
          <a:p>
            <a:pPr fontAlgn="base"/>
            <a:r>
              <a:rPr lang="zh-CN" altLang="en-US" sz="2800" strike="noStrike" noProof="1" dirty="0">
                <a:latin typeface="华文行楷" panose="02010800040101010101" pitchFamily="2" charset="-122"/>
                <a:ea typeface="华文行楷" panose="02010800040101010101" pitchFamily="2" charset="-122"/>
              </a:rPr>
              <a:t>国家建立统一的突发事件预防控制体系，县级以上地方人民政府应当建立和完善突发事件监测和预警系统，并确保其保持正常运行状态，对早期发现的潜在隐患、可能发生的突发事件应当及时报告；县级以上人民政府应当加强急救医疗服务网络的建设，提高医疗机构应对各类突发事件的救治能力。 </a:t>
            </a:r>
            <a:endParaRPr lang="zh-CN" altLang="en-US" sz="2800"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标题 63489"/>
          <p:cNvSpPr>
            <a:spLocks noGrp="1"/>
          </p:cNvSpPr>
          <p:nvPr>
            <p:ph type="title"/>
          </p:nvPr>
        </p:nvSpPr>
        <p:spPr/>
        <p:txBody>
          <a:bodyPr anchor="ctr"/>
          <a:p>
            <a:pPr fontAlgn="base"/>
            <a:r>
              <a:rPr lang="zh-CN" altLang="en-US" sz="6000" strike="noStrike" noProof="1" dirty="0">
                <a:ea typeface="华文行楷" panose="02010800040101010101" pitchFamily="2" charset="-122"/>
              </a:rPr>
              <a:t>果断采取应急措施</a:t>
            </a:r>
            <a:endParaRPr lang="zh-CN" altLang="en-US" sz="6000" strike="noStrike" noProof="1" dirty="0">
              <a:ea typeface="华文行楷" panose="02010800040101010101" pitchFamily="2" charset="-122"/>
            </a:endParaRPr>
          </a:p>
        </p:txBody>
      </p:sp>
      <p:sp>
        <p:nvSpPr>
          <p:cNvPr id="63491" name="文本占位符 63490"/>
          <p:cNvSpPr>
            <a:spLocks noGrp="1"/>
          </p:cNvSpPr>
          <p:nvPr>
            <p:ph idx="1"/>
          </p:nvPr>
        </p:nvSpPr>
        <p:spPr/>
        <p:txBody>
          <a:bodyPr/>
          <a:p>
            <a:pPr fontAlgn="base">
              <a:lnSpc>
                <a:spcPct val="90000"/>
              </a:lnSpc>
            </a:pPr>
            <a:r>
              <a:rPr lang="zh-CN" altLang="en-US" sz="2800" strike="noStrike" noProof="1" dirty="0">
                <a:latin typeface="华文行楷" panose="02010800040101010101" pitchFamily="2" charset="-122"/>
                <a:ea typeface="华文行楷" panose="02010800040101010101" pitchFamily="2" charset="-122"/>
              </a:rPr>
              <a:t>一是国务院和国务院卫生行政主管部门对新发现的突发传染病，根据危害程度、流行强度及时依法宣布为法定传染病；</a:t>
            </a:r>
            <a:endParaRPr lang="zh-CN" altLang="en-US" sz="2800" strike="noStrike" noProof="1" dirty="0">
              <a:latin typeface="华文行楷" panose="02010800040101010101" pitchFamily="2" charset="-122"/>
              <a:ea typeface="华文行楷" panose="02010800040101010101" pitchFamily="2" charset="-122"/>
            </a:endParaRPr>
          </a:p>
          <a:p>
            <a:pPr fontAlgn="base">
              <a:lnSpc>
                <a:spcPct val="90000"/>
              </a:lnSpc>
            </a:pPr>
            <a:r>
              <a:rPr lang="zh-CN" altLang="en-US" sz="2800" strike="noStrike" noProof="1" dirty="0">
                <a:latin typeface="华文行楷" panose="02010800040101010101" pitchFamily="2" charset="-122"/>
                <a:ea typeface="华文行楷" panose="02010800040101010101" pitchFamily="2" charset="-122"/>
              </a:rPr>
              <a:t>二是突发事件应急处理专业技术机构，负责对突发事件的技术调查、确证、处置、控制和评价工作；</a:t>
            </a:r>
            <a:endParaRPr lang="zh-CN" altLang="en-US" sz="2800" strike="noStrike" noProof="1" dirty="0">
              <a:latin typeface="华文行楷" panose="02010800040101010101" pitchFamily="2" charset="-122"/>
              <a:ea typeface="华文行楷" panose="02010800040101010101" pitchFamily="2" charset="-122"/>
            </a:endParaRPr>
          </a:p>
          <a:p>
            <a:pPr fontAlgn="base">
              <a:lnSpc>
                <a:spcPct val="90000"/>
              </a:lnSpc>
            </a:pPr>
            <a:r>
              <a:rPr lang="zh-CN" altLang="en-US" sz="2800" strike="noStrike" noProof="1" dirty="0">
                <a:latin typeface="华文行楷" panose="02010800040101010101" pitchFamily="2" charset="-122"/>
                <a:ea typeface="华文行楷" panose="02010800040101010101" pitchFamily="2" charset="-122"/>
              </a:rPr>
              <a:t>三是国务院有关部门和县级以上地方人民政府及其有关部门，应当保证突发事件应急处理所需的医疗救护设备、救治药品、医疗器械等物资的生产、供应；铁路、交通、民用航空行政主管部门应当保证及时运送； </a:t>
            </a:r>
            <a:endParaRPr lang="zh-CN" altLang="en-US" sz="2800"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标题 64513"/>
          <p:cNvSpPr>
            <a:spLocks noGrp="1"/>
          </p:cNvSpPr>
          <p:nvPr>
            <p:ph type="title"/>
          </p:nvPr>
        </p:nvSpPr>
        <p:spPr/>
        <p:txBody>
          <a:bodyPr anchor="ctr"/>
          <a:p>
            <a:pPr fontAlgn="base"/>
            <a:r>
              <a:rPr lang="zh-CN" altLang="en-US" sz="6000" strike="noStrike" noProof="1" dirty="0">
                <a:ea typeface="华文行楷" panose="02010800040101010101" pitchFamily="2" charset="-122"/>
              </a:rPr>
              <a:t>果断采取应急措施</a:t>
            </a:r>
            <a:endParaRPr lang="zh-CN" altLang="en-US" sz="6000" strike="noStrike" noProof="1" dirty="0">
              <a:ea typeface="华文行楷" panose="02010800040101010101" pitchFamily="2" charset="-122"/>
            </a:endParaRPr>
          </a:p>
        </p:txBody>
      </p:sp>
      <p:sp>
        <p:nvSpPr>
          <p:cNvPr id="64515" name="文本占位符 64514"/>
          <p:cNvSpPr>
            <a:spLocks noGrp="1"/>
          </p:cNvSpPr>
          <p:nvPr>
            <p:ph idx="1"/>
          </p:nvPr>
        </p:nvSpPr>
        <p:spPr/>
        <p:txBody>
          <a:bodyPr/>
          <a:p>
            <a:pPr fontAlgn="base"/>
            <a:r>
              <a:rPr lang="zh-CN" altLang="en-US" sz="2800" strike="noStrike" noProof="1" dirty="0">
                <a:latin typeface="华文行楷" panose="02010800040101010101" pitchFamily="2" charset="-122"/>
                <a:ea typeface="华文行楷" panose="02010800040101010101" pitchFamily="2" charset="-122"/>
              </a:rPr>
              <a:t>四是突发事件应急处理指挥部有权紧急调集人员、储备的物资、交通工具以及相关设施、设备。必要时对人员进行疏散或者隔离，依法对传染病疫区实行封锁；</a:t>
            </a:r>
            <a:endParaRPr lang="zh-CN" altLang="en-US" sz="2800" strike="noStrike" noProof="1" dirty="0">
              <a:latin typeface="华文行楷" panose="02010800040101010101" pitchFamily="2" charset="-122"/>
              <a:ea typeface="华文行楷" panose="02010800040101010101" pitchFamily="2" charset="-122"/>
            </a:endParaRPr>
          </a:p>
          <a:p>
            <a:pPr fontAlgn="base"/>
            <a:r>
              <a:rPr lang="zh-CN" altLang="en-US" sz="2800" strike="noStrike" noProof="1" dirty="0">
                <a:latin typeface="华文行楷" panose="02010800040101010101" pitchFamily="2" charset="-122"/>
                <a:ea typeface="华文行楷" panose="02010800040101010101" pitchFamily="2" charset="-122"/>
              </a:rPr>
              <a:t>五是突发事件应急处理指挥部可以根据突发事件应急处理的需要，对食物、水源采取控制措施，卫生行政主管部门应当对突发事件现场等采取控制措施，对易受感染的人群和其他易受损害的人群采取应急接种、预防性投药、群体防护等措施。 </a:t>
            </a:r>
            <a:endParaRPr lang="zh-CN" altLang="en-US" sz="2800"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8" name="标题 65537"/>
          <p:cNvSpPr>
            <a:spLocks noGrp="1"/>
          </p:cNvSpPr>
          <p:nvPr>
            <p:ph type="title"/>
          </p:nvPr>
        </p:nvSpPr>
        <p:spPr/>
        <p:txBody>
          <a:bodyPr anchor="ctr"/>
          <a:p>
            <a:pPr fontAlgn="base"/>
            <a:r>
              <a:rPr lang="en-US" altLang="zh-CN" strike="noStrike" noProof="1" dirty="0"/>
              <a:t> </a:t>
            </a:r>
            <a:r>
              <a:rPr lang="zh-CN" altLang="en-US" sz="6000" strike="noStrike" noProof="1" dirty="0">
                <a:ea typeface="华文行楷" panose="02010800040101010101" pitchFamily="2" charset="-122"/>
              </a:rPr>
              <a:t>实行严格责任追究制</a:t>
            </a:r>
            <a:r>
              <a:rPr lang="zh-CN" altLang="en-US" strike="noStrike" noProof="1" dirty="0"/>
              <a:t> </a:t>
            </a:r>
            <a:endParaRPr lang="zh-CN" altLang="en-US" strike="noStrike" noProof="1" dirty="0"/>
          </a:p>
        </p:txBody>
      </p:sp>
      <p:sp>
        <p:nvSpPr>
          <p:cNvPr id="65539" name="文本占位符 65538"/>
          <p:cNvSpPr>
            <a:spLocks noGrp="1"/>
          </p:cNvSpPr>
          <p:nvPr>
            <p:ph idx="1"/>
          </p:nvPr>
        </p:nvSpPr>
        <p:spPr/>
        <p:txBody>
          <a:bodyPr/>
          <a:p>
            <a:pPr fontAlgn="base"/>
            <a:r>
              <a:rPr lang="zh-CN" altLang="en-US" strike="noStrike" noProof="1" dirty="0">
                <a:ea typeface="华文行楷" panose="02010800040101010101" pitchFamily="2" charset="-122"/>
              </a:rPr>
              <a:t>强化了有关政府及其部门不履行法定职责应当承担的责任；</a:t>
            </a:r>
            <a:endParaRPr lang="zh-CN" altLang="en-US" strike="noStrike" noProof="1" dirty="0">
              <a:ea typeface="华文行楷" panose="02010800040101010101" pitchFamily="2" charset="-122"/>
            </a:endParaRPr>
          </a:p>
          <a:p>
            <a:pPr fontAlgn="base"/>
            <a:r>
              <a:rPr lang="zh-CN" altLang="en-US" strike="noStrike" noProof="1" dirty="0">
                <a:ea typeface="华文行楷" panose="02010800040101010101" pitchFamily="2" charset="-122"/>
              </a:rPr>
              <a:t>进一步明确了有关医疗卫生机构、有关单位和个人不按照规定履行应急处理义务应当承担的责任；</a:t>
            </a:r>
            <a:endParaRPr lang="zh-CN" altLang="en-US" strike="noStrike" noProof="1" dirty="0">
              <a:ea typeface="华文行楷" panose="02010800040101010101" pitchFamily="2" charset="-122"/>
            </a:endParaRPr>
          </a:p>
          <a:p>
            <a:pPr fontAlgn="base"/>
            <a:r>
              <a:rPr lang="zh-CN" altLang="en-US" strike="noStrike" noProof="1" dirty="0">
                <a:ea typeface="华文行楷" panose="02010800040101010101" pitchFamily="2" charset="-122"/>
              </a:rPr>
              <a:t>规定了在突发事件发生期间，散布谣言、哄抬物价、扰乱社会秩序、市场秩序的，应依法追究的法律责任。</a:t>
            </a:r>
            <a:r>
              <a:rPr lang="zh-CN" altLang="en-US" strike="noStrike" noProof="1" dirty="0"/>
              <a:t> </a:t>
            </a:r>
            <a:endParaRPr lang="zh-CN" altLang="en-US" strike="noStrike" noProof="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2" name="标题 66561"/>
          <p:cNvSpPr>
            <a:spLocks noGrp="1"/>
          </p:cNvSpPr>
          <p:nvPr>
            <p:ph type="title"/>
          </p:nvPr>
        </p:nvSpPr>
        <p:spPr/>
        <p:txBody>
          <a:bodyPr anchor="ctr"/>
          <a:p>
            <a:pPr fontAlgn="base"/>
            <a:r>
              <a:rPr lang="zh-CN" altLang="en-US" sz="6000" strike="noStrike" noProof="1" dirty="0">
                <a:ea typeface="华文行楷" panose="02010800040101010101" pitchFamily="2" charset="-122"/>
              </a:rPr>
              <a:t>责任追究</a:t>
            </a:r>
            <a:endParaRPr lang="zh-CN" altLang="en-US" sz="6000" strike="noStrike" noProof="1" dirty="0">
              <a:ea typeface="华文行楷" panose="02010800040101010101" pitchFamily="2" charset="-122"/>
            </a:endParaRPr>
          </a:p>
        </p:txBody>
      </p:sp>
      <p:sp>
        <p:nvSpPr>
          <p:cNvPr id="66563" name="文本占位符 66562"/>
          <p:cNvSpPr>
            <a:spLocks noGrp="1"/>
          </p:cNvSpPr>
          <p:nvPr>
            <p:ph idx="1"/>
          </p:nvPr>
        </p:nvSpPr>
        <p:spPr>
          <a:xfrm>
            <a:off x="250825" y="1628775"/>
            <a:ext cx="8893175" cy="4924425"/>
          </a:xfrm>
        </p:spPr>
        <p:txBody>
          <a:bodyPr/>
          <a:p>
            <a:pPr fontAlgn="base">
              <a:lnSpc>
                <a:spcPct val="80000"/>
              </a:lnSpc>
            </a:pPr>
            <a:r>
              <a:rPr lang="zh-CN" altLang="en-US" sz="2400" strike="noStrike" noProof="1" dirty="0">
                <a:latin typeface="华文行楷" panose="02010800040101010101" pitchFamily="2" charset="-122"/>
                <a:ea typeface="华文行楷" panose="02010800040101010101" pitchFamily="2" charset="-122"/>
              </a:rPr>
              <a:t>强化了有关政府及其部门不履行法定职责应当承担的责任。</a:t>
            </a:r>
            <a:endParaRPr lang="zh-CN" altLang="en-US" sz="2400" strike="noStrike" noProof="1" dirty="0">
              <a:latin typeface="华文行楷" panose="02010800040101010101" pitchFamily="2" charset="-122"/>
              <a:ea typeface="华文行楷" panose="02010800040101010101" pitchFamily="2" charset="-122"/>
            </a:endParaRPr>
          </a:p>
          <a:p>
            <a:pPr fontAlgn="base">
              <a:lnSpc>
                <a:spcPct val="80000"/>
              </a:lnSpc>
            </a:pPr>
            <a:r>
              <a:rPr lang="zh-CN" altLang="en-US" sz="2400" strike="noStrike" noProof="1" dirty="0">
                <a:latin typeface="华文行楷" panose="02010800040101010101" pitchFamily="2" charset="-122"/>
                <a:ea typeface="华文行楷" panose="02010800040101010101" pitchFamily="2" charset="-122"/>
              </a:rPr>
              <a:t>有关政府及其部门对突发事件隐瞒、缓报、谎报或者授意他人隐瞒、缓报、谎报的；</a:t>
            </a:r>
            <a:endParaRPr lang="zh-CN" altLang="en-US" sz="2400" strike="noStrike" noProof="1" dirty="0">
              <a:latin typeface="华文行楷" panose="02010800040101010101" pitchFamily="2" charset="-122"/>
              <a:ea typeface="华文行楷" panose="02010800040101010101" pitchFamily="2" charset="-122"/>
            </a:endParaRPr>
          </a:p>
          <a:p>
            <a:pPr fontAlgn="base">
              <a:lnSpc>
                <a:spcPct val="80000"/>
              </a:lnSpc>
            </a:pPr>
            <a:r>
              <a:rPr lang="zh-CN" altLang="en-US" sz="2400" strike="noStrike" noProof="1" dirty="0">
                <a:latin typeface="华文行楷" panose="02010800040101010101" pitchFamily="2" charset="-122"/>
                <a:ea typeface="华文行楷" panose="02010800040101010101" pitchFamily="2" charset="-122"/>
              </a:rPr>
              <a:t>未依照规定完成突发事件应急处理所需要的设施、设备、药品和医疗器械等物资的生产、供应、运输和储备的；对上级部门的调查不予配合或者阻碍、干涉的；</a:t>
            </a:r>
            <a:endParaRPr lang="zh-CN" altLang="en-US" sz="2400" strike="noStrike" noProof="1" dirty="0">
              <a:latin typeface="华文行楷" panose="02010800040101010101" pitchFamily="2" charset="-122"/>
              <a:ea typeface="华文行楷" panose="02010800040101010101" pitchFamily="2" charset="-122"/>
            </a:endParaRPr>
          </a:p>
          <a:p>
            <a:pPr fontAlgn="base">
              <a:lnSpc>
                <a:spcPct val="80000"/>
              </a:lnSpc>
            </a:pPr>
            <a:r>
              <a:rPr lang="zh-CN" altLang="en-US" sz="2400" strike="noStrike" noProof="1" dirty="0">
                <a:latin typeface="华文行楷" panose="02010800040101010101" pitchFamily="2" charset="-122"/>
                <a:ea typeface="华文行楷" panose="02010800040101010101" pitchFamily="2" charset="-122"/>
              </a:rPr>
              <a:t>在突发事件调查、控制、医疗救治工作中玩忽职守、失职、渎职的，以及拒不履行应急处理职责的，责令改正、通报批评、给予警告；</a:t>
            </a:r>
            <a:endParaRPr lang="zh-CN" altLang="en-US" sz="2400" strike="noStrike" noProof="1" dirty="0">
              <a:latin typeface="华文行楷" panose="02010800040101010101" pitchFamily="2" charset="-122"/>
              <a:ea typeface="华文行楷" panose="02010800040101010101" pitchFamily="2" charset="-122"/>
            </a:endParaRPr>
          </a:p>
          <a:p>
            <a:pPr fontAlgn="base">
              <a:lnSpc>
                <a:spcPct val="80000"/>
              </a:lnSpc>
            </a:pPr>
            <a:r>
              <a:rPr lang="zh-CN" altLang="en-US" sz="2400" strike="noStrike" noProof="1" dirty="0">
                <a:latin typeface="华文行楷" panose="02010800040101010101" pitchFamily="2" charset="-122"/>
                <a:ea typeface="华文行楷" panose="02010800040101010101" pitchFamily="2" charset="-122"/>
              </a:rPr>
              <a:t>对政府主要领导人及有关部门的主要负责人，负有责任的主管人员和其他直接责任人员，依法给予降级或者撤职的行政处分；</a:t>
            </a:r>
            <a:endParaRPr lang="zh-CN" altLang="en-US" sz="2400" strike="noStrike" noProof="1" dirty="0">
              <a:latin typeface="华文行楷" panose="02010800040101010101" pitchFamily="2" charset="-122"/>
              <a:ea typeface="华文行楷" panose="02010800040101010101" pitchFamily="2" charset="-122"/>
            </a:endParaRPr>
          </a:p>
          <a:p>
            <a:pPr fontAlgn="base">
              <a:lnSpc>
                <a:spcPct val="80000"/>
              </a:lnSpc>
            </a:pPr>
            <a:r>
              <a:rPr lang="zh-CN" altLang="en-US" sz="2400" strike="noStrike" noProof="1" dirty="0">
                <a:latin typeface="华文行楷" panose="02010800040101010101" pitchFamily="2" charset="-122"/>
                <a:ea typeface="华文行楷" panose="02010800040101010101" pitchFamily="2" charset="-122"/>
              </a:rPr>
              <a:t>造成传染病传播、流行或者对社会公众健康造成其他严重危害后果的，依法给予开除的行政处分；</a:t>
            </a:r>
            <a:endParaRPr lang="zh-CN" altLang="en-US" sz="2400" strike="noStrike" noProof="1" dirty="0">
              <a:latin typeface="华文行楷" panose="02010800040101010101" pitchFamily="2" charset="-122"/>
              <a:ea typeface="华文行楷" panose="02010800040101010101" pitchFamily="2" charset="-122"/>
            </a:endParaRPr>
          </a:p>
          <a:p>
            <a:pPr fontAlgn="base">
              <a:lnSpc>
                <a:spcPct val="80000"/>
              </a:lnSpc>
            </a:pPr>
            <a:r>
              <a:rPr lang="zh-CN" altLang="en-US" sz="2400" strike="noStrike" noProof="1" dirty="0">
                <a:latin typeface="华文行楷" panose="02010800040101010101" pitchFamily="2" charset="-122"/>
                <a:ea typeface="华文行楷" panose="02010800040101010101" pitchFamily="2" charset="-122"/>
              </a:rPr>
              <a:t>构成犯罪的，依法追究刑事责任。 </a:t>
            </a:r>
            <a:endParaRPr lang="zh-CN" altLang="en-US" sz="2400"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标题 67585"/>
          <p:cNvSpPr>
            <a:spLocks noGrp="1"/>
          </p:cNvSpPr>
          <p:nvPr>
            <p:ph type="title"/>
          </p:nvPr>
        </p:nvSpPr>
        <p:spPr/>
        <p:txBody>
          <a:bodyPr anchor="ctr"/>
          <a:p>
            <a:pPr fontAlgn="base"/>
            <a:r>
              <a:rPr lang="zh-CN" altLang="en-US" sz="6000" strike="noStrike" noProof="1" dirty="0">
                <a:ea typeface="华文行楷" panose="02010800040101010101" pitchFamily="2" charset="-122"/>
              </a:rPr>
              <a:t>责任追究</a:t>
            </a:r>
            <a:endParaRPr lang="zh-CN" altLang="en-US" sz="6000" strike="noStrike" noProof="1" dirty="0">
              <a:ea typeface="华文行楷" panose="02010800040101010101" pitchFamily="2" charset="-122"/>
            </a:endParaRPr>
          </a:p>
        </p:txBody>
      </p:sp>
      <p:sp>
        <p:nvSpPr>
          <p:cNvPr id="67587" name="文本占位符 67586"/>
          <p:cNvSpPr>
            <a:spLocks noGrp="1"/>
          </p:cNvSpPr>
          <p:nvPr>
            <p:ph idx="1"/>
          </p:nvPr>
        </p:nvSpPr>
        <p:spPr/>
        <p:txBody>
          <a:bodyPr/>
          <a:p>
            <a:pPr fontAlgn="base">
              <a:lnSpc>
                <a:spcPct val="80000"/>
              </a:lnSpc>
            </a:pPr>
            <a:r>
              <a:rPr lang="zh-CN" altLang="en-US" sz="2800" strike="noStrike" noProof="1" dirty="0">
                <a:latin typeface="华文行楷" panose="02010800040101010101" pitchFamily="2" charset="-122"/>
                <a:ea typeface="华文行楷" panose="02010800040101010101" pitchFamily="2" charset="-122"/>
              </a:rPr>
              <a:t>进一步明确了有关医疗卫生机构不履行有关义务应当承担的责任。</a:t>
            </a:r>
            <a:endParaRPr lang="zh-CN" altLang="en-US" sz="2800" strike="noStrike" noProof="1" dirty="0">
              <a:latin typeface="华文行楷" panose="02010800040101010101" pitchFamily="2" charset="-122"/>
              <a:ea typeface="华文行楷" panose="02010800040101010101" pitchFamily="2" charset="-122"/>
            </a:endParaRPr>
          </a:p>
          <a:p>
            <a:pPr fontAlgn="base">
              <a:lnSpc>
                <a:spcPct val="80000"/>
              </a:lnSpc>
            </a:pPr>
            <a:r>
              <a:rPr lang="zh-CN" altLang="en-US" sz="2800" strike="noStrike" noProof="1" dirty="0">
                <a:latin typeface="华文行楷" panose="02010800040101010101" pitchFamily="2" charset="-122"/>
                <a:ea typeface="华文行楷" panose="02010800040101010101" pitchFamily="2" charset="-122"/>
              </a:rPr>
              <a:t>医疗卫生机构不履行报告职责，隐瞒、缓报、谎报的；未及时采取控制措施的；未依照规定履行突发事件监测职责的；拒绝接诊病人的，以及拒不服从应急处理指挥部调度的，责令改正、通报批评、给予警告；情节严重的，吊销</a:t>
            </a:r>
            <a:r>
              <a:rPr lang="en-US" altLang="zh-CN" sz="2800" strike="noStrike" noProof="1" dirty="0">
                <a:latin typeface="华文行楷" panose="02010800040101010101" pitchFamily="2" charset="-122"/>
                <a:ea typeface="华文行楷" panose="02010800040101010101" pitchFamily="2" charset="-122"/>
              </a:rPr>
              <a:t>《</a:t>
            </a:r>
            <a:r>
              <a:rPr lang="zh-CN" altLang="en-US" sz="2800" strike="noStrike" noProof="1" dirty="0">
                <a:latin typeface="华文行楷" panose="02010800040101010101" pitchFamily="2" charset="-122"/>
                <a:ea typeface="华文行楷" panose="02010800040101010101" pitchFamily="2" charset="-122"/>
              </a:rPr>
              <a:t>医疗机构执业许可证</a:t>
            </a:r>
            <a:r>
              <a:rPr lang="en-US" altLang="zh-CN" sz="2800" strike="noStrike" noProof="1" dirty="0">
                <a:latin typeface="华文行楷" panose="02010800040101010101" pitchFamily="2" charset="-122"/>
                <a:ea typeface="华文行楷" panose="02010800040101010101" pitchFamily="2" charset="-122"/>
              </a:rPr>
              <a:t>》</a:t>
            </a:r>
            <a:r>
              <a:rPr lang="zh-CN" altLang="en-US" sz="2800" strike="noStrike" noProof="1" dirty="0">
                <a:latin typeface="华文行楷" panose="02010800040101010101" pitchFamily="2" charset="-122"/>
                <a:ea typeface="华文行楷" panose="02010800040101010101" pitchFamily="2" charset="-122"/>
              </a:rPr>
              <a:t>；</a:t>
            </a:r>
            <a:endParaRPr lang="zh-CN" altLang="en-US" sz="2800" strike="noStrike" noProof="1" dirty="0">
              <a:latin typeface="华文行楷" panose="02010800040101010101" pitchFamily="2" charset="-122"/>
              <a:ea typeface="华文行楷" panose="02010800040101010101" pitchFamily="2" charset="-122"/>
            </a:endParaRPr>
          </a:p>
          <a:p>
            <a:pPr fontAlgn="base">
              <a:lnSpc>
                <a:spcPct val="80000"/>
              </a:lnSpc>
            </a:pPr>
            <a:r>
              <a:rPr lang="zh-CN" altLang="en-US" sz="2800" strike="noStrike" noProof="1" dirty="0">
                <a:latin typeface="华文行楷" panose="02010800040101010101" pitchFamily="2" charset="-122"/>
                <a:ea typeface="华文行楷" panose="02010800040101010101" pitchFamily="2" charset="-122"/>
              </a:rPr>
              <a:t>对主要负责人、负有责任的主管人员和其他直接责任人员依法给予纪律处分；造成传染病传播、流行或者对社会公众健康造成其他严重危害后果，构成犯罪的，依法追究刑事责任。 </a:t>
            </a:r>
            <a:endParaRPr lang="zh-CN" altLang="en-US" sz="2800"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标题 68609"/>
          <p:cNvSpPr>
            <a:spLocks noGrp="1"/>
          </p:cNvSpPr>
          <p:nvPr>
            <p:ph type="title"/>
          </p:nvPr>
        </p:nvSpPr>
        <p:spPr/>
        <p:txBody>
          <a:bodyPr anchor="ctr"/>
          <a:p>
            <a:pPr fontAlgn="base"/>
            <a:r>
              <a:rPr lang="zh-CN" altLang="en-US" sz="6000" strike="noStrike" noProof="1" dirty="0">
                <a:ea typeface="华文行楷" panose="02010800040101010101" pitchFamily="2" charset="-122"/>
              </a:rPr>
              <a:t>责任追究</a:t>
            </a:r>
            <a:endParaRPr lang="zh-CN" altLang="en-US" sz="6000" strike="noStrike" noProof="1" dirty="0">
              <a:ea typeface="华文行楷" panose="02010800040101010101" pitchFamily="2" charset="-122"/>
            </a:endParaRPr>
          </a:p>
        </p:txBody>
      </p:sp>
      <p:sp>
        <p:nvSpPr>
          <p:cNvPr id="68611" name="文本占位符 68610"/>
          <p:cNvSpPr>
            <a:spLocks noGrp="1"/>
          </p:cNvSpPr>
          <p:nvPr>
            <p:ph idx="1"/>
          </p:nvPr>
        </p:nvSpPr>
        <p:spPr/>
        <p:txBody>
          <a:bodyPr/>
          <a:p>
            <a:pPr fontAlgn="base"/>
            <a:r>
              <a:rPr lang="zh-CN" altLang="en-US" sz="2800" strike="noStrike" noProof="1" dirty="0">
                <a:latin typeface="华文行楷" panose="02010800040101010101" pitchFamily="2" charset="-122"/>
                <a:ea typeface="华文行楷" panose="02010800040101010101" pitchFamily="2" charset="-122"/>
              </a:rPr>
              <a:t>明确了有关单位和个人不按照规定履行应急处理义务应当承担的责任。</a:t>
            </a:r>
            <a:endParaRPr lang="zh-CN" altLang="en-US" sz="2800" strike="noStrike" noProof="1" dirty="0">
              <a:latin typeface="华文行楷" panose="02010800040101010101" pitchFamily="2" charset="-122"/>
              <a:ea typeface="华文行楷" panose="02010800040101010101" pitchFamily="2" charset="-122"/>
            </a:endParaRPr>
          </a:p>
          <a:p>
            <a:pPr fontAlgn="base"/>
            <a:r>
              <a:rPr lang="zh-CN" altLang="en-US" sz="2800" strike="noStrike" noProof="1" dirty="0">
                <a:latin typeface="华文行楷" panose="02010800040101010101" pitchFamily="2" charset="-122"/>
                <a:ea typeface="华文行楷" panose="02010800040101010101" pitchFamily="2" charset="-122"/>
              </a:rPr>
              <a:t>有关单位和个人不履行报告职责，隐瞒、缓报、谎报，阻碍突发事件应急处理工作人员执行职务，拒绝有关机构进入突发事件现场，或者不配合调查、采样、技术分析和检验的，对有关责任人员依法给予行政处分或者纪律处分；</a:t>
            </a:r>
            <a:endParaRPr lang="zh-CN" altLang="en-US" sz="2800" strike="noStrike" noProof="1" dirty="0">
              <a:latin typeface="华文行楷" panose="02010800040101010101" pitchFamily="2" charset="-122"/>
              <a:ea typeface="华文行楷" panose="02010800040101010101" pitchFamily="2" charset="-122"/>
            </a:endParaRPr>
          </a:p>
          <a:p>
            <a:pPr fontAlgn="base"/>
            <a:r>
              <a:rPr lang="zh-CN" altLang="en-US" sz="2800" strike="noStrike" noProof="1" dirty="0">
                <a:latin typeface="华文行楷" panose="02010800040101010101" pitchFamily="2" charset="-122"/>
                <a:ea typeface="华文行楷" panose="02010800040101010101" pitchFamily="2" charset="-122"/>
              </a:rPr>
              <a:t>触犯</a:t>
            </a:r>
            <a:r>
              <a:rPr lang="en-US" altLang="zh-CN" sz="2800" strike="noStrike" noProof="1" dirty="0">
                <a:latin typeface="华文行楷" panose="02010800040101010101" pitchFamily="2" charset="-122"/>
                <a:ea typeface="华文行楷" panose="02010800040101010101" pitchFamily="2" charset="-122"/>
              </a:rPr>
              <a:t>《</a:t>
            </a:r>
            <a:r>
              <a:rPr lang="zh-CN" altLang="en-US" sz="2800" strike="noStrike" noProof="1" dirty="0">
                <a:latin typeface="华文行楷" panose="02010800040101010101" pitchFamily="2" charset="-122"/>
                <a:ea typeface="华文行楷" panose="02010800040101010101" pitchFamily="2" charset="-122"/>
              </a:rPr>
              <a:t>治安管理处罚条例</a:t>
            </a:r>
            <a:r>
              <a:rPr lang="en-US" altLang="zh-CN" sz="2800" strike="noStrike" noProof="1" dirty="0">
                <a:latin typeface="华文行楷" panose="02010800040101010101" pitchFamily="2" charset="-122"/>
                <a:ea typeface="华文行楷" panose="02010800040101010101" pitchFamily="2" charset="-122"/>
              </a:rPr>
              <a:t>》</a:t>
            </a:r>
            <a:r>
              <a:rPr lang="zh-CN" altLang="en-US" sz="2800" strike="noStrike" noProof="1" dirty="0">
                <a:latin typeface="华文行楷" panose="02010800040101010101" pitchFamily="2" charset="-122"/>
                <a:ea typeface="华文行楷" panose="02010800040101010101" pitchFamily="2" charset="-122"/>
              </a:rPr>
              <a:t>的，由公安机关依法予以处罚；构成犯罪的，依法追究刑事责任。 </a:t>
            </a:r>
            <a:endParaRPr lang="zh-CN" altLang="en-US" sz="2800"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标题 72705"/>
          <p:cNvSpPr>
            <a:spLocks noGrp="1"/>
          </p:cNvSpPr>
          <p:nvPr>
            <p:ph type="title"/>
          </p:nvPr>
        </p:nvSpPr>
        <p:spPr/>
        <p:txBody>
          <a:bodyPr anchor="ctr"/>
          <a:p>
            <a:pPr fontAlgn="base"/>
            <a:r>
              <a:rPr lang="zh-CN" altLang="en-US" sz="6000" strike="noStrike" noProof="1" dirty="0">
                <a:ea typeface="华文行楷" panose="02010800040101010101" pitchFamily="2" charset="-122"/>
              </a:rPr>
              <a:t>条例制订的目的和意义</a:t>
            </a:r>
            <a:endParaRPr lang="zh-CN" altLang="en-US" sz="6000" strike="noStrike" noProof="1" dirty="0">
              <a:ea typeface="华文行楷" panose="02010800040101010101" pitchFamily="2" charset="-122"/>
            </a:endParaRPr>
          </a:p>
        </p:txBody>
      </p:sp>
      <p:sp>
        <p:nvSpPr>
          <p:cNvPr id="72707" name="文本占位符 72706"/>
          <p:cNvSpPr>
            <a:spLocks noGrp="1"/>
          </p:cNvSpPr>
          <p:nvPr>
            <p:ph idx="1"/>
          </p:nvPr>
        </p:nvSpPr>
        <p:spPr/>
        <p:txBody>
          <a:bodyPr/>
          <a:p>
            <a:pPr fontAlgn="base">
              <a:lnSpc>
                <a:spcPct val="80000"/>
              </a:lnSpc>
            </a:pPr>
            <a:r>
              <a:rPr lang="zh-CN" altLang="en-US" sz="2800" strike="noStrike" noProof="1" dirty="0">
                <a:ea typeface="华文行楷" panose="02010800040101010101" pitchFamily="2" charset="-122"/>
              </a:rPr>
              <a:t>目的：</a:t>
            </a:r>
            <a:endParaRPr lang="zh-CN" altLang="en-US" sz="2800" strike="noStrike" noProof="1" dirty="0">
              <a:ea typeface="华文行楷" panose="02010800040101010101" pitchFamily="2" charset="-122"/>
            </a:endParaRPr>
          </a:p>
          <a:p>
            <a:pPr fontAlgn="base">
              <a:lnSpc>
                <a:spcPct val="80000"/>
              </a:lnSpc>
            </a:pPr>
            <a:r>
              <a:rPr lang="zh-CN" altLang="en-US" sz="2800" strike="noStrike" noProof="1" dirty="0">
                <a:ea typeface="华文行楷" panose="02010800040101010101" pitchFamily="2" charset="-122"/>
              </a:rPr>
              <a:t>为了有效预防、及时控制和消除突发公共卫生事件的危害，保障公众身体健康与生命安全，维护正常的社会秩序，国务院依照</a:t>
            </a:r>
            <a:r>
              <a:rPr lang="en-US" altLang="zh-CN" sz="2800" strike="noStrike" noProof="1" dirty="0">
                <a:ea typeface="华文行楷" panose="02010800040101010101" pitchFamily="2" charset="-122"/>
              </a:rPr>
              <a:t>《</a:t>
            </a:r>
            <a:r>
              <a:rPr lang="zh-CN" altLang="en-US" sz="2800" strike="noStrike" noProof="1" dirty="0">
                <a:ea typeface="华文行楷" panose="02010800040101010101" pitchFamily="2" charset="-122"/>
              </a:rPr>
              <a:t>中华人民共和国传染病防治法</a:t>
            </a:r>
            <a:r>
              <a:rPr lang="en-US" altLang="zh-CN" sz="2800" strike="noStrike" noProof="1" dirty="0">
                <a:ea typeface="华文行楷" panose="02010800040101010101" pitchFamily="2" charset="-122"/>
              </a:rPr>
              <a:t>》</a:t>
            </a:r>
            <a:r>
              <a:rPr lang="zh-CN" altLang="en-US" sz="2800" strike="noStrike" noProof="1" dirty="0">
                <a:ea typeface="华文行楷" panose="02010800040101010101" pitchFamily="2" charset="-122"/>
              </a:rPr>
              <a:t>和其他有关法律的相关规定，在总结前阶段防治非典型肺炎工作实践经验的基础上，制定了</a:t>
            </a:r>
            <a:r>
              <a:rPr lang="en-US" altLang="zh-CN" sz="2800" strike="noStrike" noProof="1" dirty="0">
                <a:ea typeface="华文行楷" panose="02010800040101010101" pitchFamily="2" charset="-122"/>
              </a:rPr>
              <a:t>《</a:t>
            </a:r>
            <a:r>
              <a:rPr lang="zh-CN" altLang="en-US" sz="2800" strike="noStrike" noProof="1" dirty="0">
                <a:ea typeface="华文行楷" panose="02010800040101010101" pitchFamily="2" charset="-122"/>
              </a:rPr>
              <a:t>突发公共卫生事件应急条例</a:t>
            </a:r>
            <a:r>
              <a:rPr lang="en-US" altLang="zh-CN" sz="2800" strike="noStrike" noProof="1" dirty="0">
                <a:ea typeface="华文行楷" panose="02010800040101010101" pitchFamily="2" charset="-122"/>
              </a:rPr>
              <a:t>》</a:t>
            </a:r>
            <a:r>
              <a:rPr lang="zh-CN" altLang="en-US" sz="2800" strike="noStrike" noProof="1" dirty="0">
                <a:ea typeface="华文行楷" panose="02010800040101010101" pitchFamily="2" charset="-122"/>
              </a:rPr>
              <a:t>。</a:t>
            </a:r>
            <a:endParaRPr lang="zh-CN" altLang="en-US" sz="2800" strike="noStrike" noProof="1" dirty="0">
              <a:ea typeface="华文行楷" panose="02010800040101010101" pitchFamily="2" charset="-122"/>
            </a:endParaRPr>
          </a:p>
          <a:p>
            <a:pPr fontAlgn="base">
              <a:lnSpc>
                <a:spcPct val="80000"/>
              </a:lnSpc>
            </a:pPr>
            <a:r>
              <a:rPr lang="zh-CN" altLang="en-US" sz="2800" strike="noStrike" noProof="1" dirty="0">
                <a:ea typeface="华文行楷" panose="02010800040101010101" pitchFamily="2" charset="-122"/>
              </a:rPr>
              <a:t>意义：</a:t>
            </a:r>
            <a:endParaRPr lang="zh-CN" altLang="en-US" sz="2800" strike="noStrike" noProof="1" dirty="0">
              <a:ea typeface="华文行楷" panose="02010800040101010101" pitchFamily="2" charset="-122"/>
            </a:endParaRPr>
          </a:p>
          <a:p>
            <a:pPr fontAlgn="base">
              <a:lnSpc>
                <a:spcPct val="80000"/>
              </a:lnSpc>
            </a:pPr>
            <a:r>
              <a:rPr lang="zh-CN" altLang="en-US" sz="2800" strike="noStrike" noProof="1" dirty="0">
                <a:ea typeface="华文行楷" panose="02010800040101010101" pitchFamily="2" charset="-122"/>
              </a:rPr>
              <a:t>在我国建立起“信息畅通、反应快捷、指挥有力、责任明确”的处理突发公共卫生事件的应急法律制度</a:t>
            </a:r>
            <a:r>
              <a:rPr lang="zh-CN" altLang="en-US" sz="2800" strike="noStrike" noProof="1" dirty="0"/>
              <a:t>。 </a:t>
            </a:r>
            <a:endParaRPr lang="zh-CN" altLang="en-US" sz="2800" strike="noStrike" noProof="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标题 69633"/>
          <p:cNvSpPr>
            <a:spLocks noGrp="1"/>
          </p:cNvSpPr>
          <p:nvPr>
            <p:ph type="title"/>
          </p:nvPr>
        </p:nvSpPr>
        <p:spPr/>
        <p:txBody>
          <a:bodyPr anchor="ctr"/>
          <a:p>
            <a:pPr fontAlgn="base"/>
            <a:r>
              <a:rPr lang="zh-CN" altLang="en-US" sz="6000" strike="noStrike" noProof="1" dirty="0">
                <a:ea typeface="华文行楷" panose="02010800040101010101" pitchFamily="2" charset="-122"/>
              </a:rPr>
              <a:t>责任追究</a:t>
            </a:r>
            <a:endParaRPr lang="zh-CN" altLang="en-US" sz="6000" strike="noStrike" noProof="1" dirty="0">
              <a:ea typeface="华文行楷" panose="02010800040101010101" pitchFamily="2" charset="-122"/>
            </a:endParaRPr>
          </a:p>
        </p:txBody>
      </p:sp>
      <p:sp>
        <p:nvSpPr>
          <p:cNvPr id="69635" name="文本占位符 69634"/>
          <p:cNvSpPr>
            <a:spLocks noGrp="1"/>
          </p:cNvSpPr>
          <p:nvPr>
            <p:ph idx="1"/>
          </p:nvPr>
        </p:nvSpPr>
        <p:spPr>
          <a:xfrm>
            <a:off x="457200" y="1844675"/>
            <a:ext cx="8229600" cy="4286250"/>
          </a:xfrm>
        </p:spPr>
        <p:txBody>
          <a:bodyPr/>
          <a:p>
            <a:pPr fontAlgn="base"/>
            <a:r>
              <a:rPr lang="zh-CN" altLang="en-US" strike="noStrike" noProof="1" dirty="0">
                <a:ea typeface="华文行楷" panose="02010800040101010101" pitchFamily="2" charset="-122"/>
              </a:rPr>
              <a:t>针对这次防治非典工作中发生的个别扰乱社会秩序、市场秩序的违法行为，条例加大了处罚力度。条例规定，在突发事件发生期间，散布谣言、哄抬物价、欺骗消费者，扰乱社会秩序、市场秩序的，由公安机关或者工商行政管理部门依法给予行政处罚；构成犯罪的，依法追究刑事责任。</a:t>
            </a:r>
            <a:r>
              <a:rPr lang="zh-CN" altLang="en-US" strike="noStrike" noProof="1" dirty="0"/>
              <a:t> </a:t>
            </a:r>
            <a:endParaRPr lang="zh-CN" altLang="en-US" strike="noStrike" noProof="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61" name="标题 70660"/>
          <p:cNvSpPr>
            <a:spLocks noGrp="1"/>
          </p:cNvSpPr>
          <p:nvPr>
            <p:ph type="title"/>
          </p:nvPr>
        </p:nvSpPr>
        <p:spPr>
          <a:xfrm>
            <a:off x="0" y="277813"/>
            <a:ext cx="9144000" cy="1143000"/>
          </a:xfrm>
        </p:spPr>
        <p:txBody>
          <a:bodyPr anchor="ctr"/>
          <a:p>
            <a:pPr fontAlgn="base"/>
            <a:r>
              <a:rPr lang="zh-CN" altLang="en-US" sz="6000" strike="noStrike" noProof="1" dirty="0">
                <a:ea typeface="华文行楷" panose="02010800040101010101" pitchFamily="2" charset="-122"/>
              </a:rPr>
              <a:t>学法、懂法、执法、讲法</a:t>
            </a:r>
            <a:endParaRPr lang="zh-CN" altLang="en-US" sz="6000" strike="noStrike" noProof="1" dirty="0">
              <a:ea typeface="华文行楷" panose="02010800040101010101" pitchFamily="2" charset="-122"/>
            </a:endParaRPr>
          </a:p>
        </p:txBody>
      </p:sp>
      <p:pic>
        <p:nvPicPr>
          <p:cNvPr id="23554" name="内容占位符 70659" descr="j0233018"/>
          <p:cNvPicPr>
            <a:picLocks noChangeAspect="1"/>
          </p:cNvPicPr>
          <p:nvPr>
            <p:ph idx="1"/>
          </p:nvPr>
        </p:nvPicPr>
        <p:blipFill>
          <a:blip r:embed="rId1"/>
          <a:stretch>
            <a:fillRect/>
          </a:stretch>
        </p:blipFill>
        <p:spPr>
          <a:xfrm>
            <a:off x="0" y="1412875"/>
            <a:ext cx="9324975" cy="544512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标题 55297"/>
          <p:cNvSpPr>
            <a:spLocks noGrp="1"/>
          </p:cNvSpPr>
          <p:nvPr>
            <p:ph type="title"/>
          </p:nvPr>
        </p:nvSpPr>
        <p:spPr/>
        <p:txBody>
          <a:bodyPr anchor="ctr"/>
          <a:p>
            <a:pPr fontAlgn="base"/>
            <a:r>
              <a:rPr lang="zh-CN" altLang="en-US" sz="6000" strike="noStrike" noProof="1" dirty="0">
                <a:ea typeface="华文行楷" panose="02010800040101010101" pitchFamily="2" charset="-122"/>
              </a:rPr>
              <a:t>条例的内容</a:t>
            </a:r>
            <a:endParaRPr lang="zh-CN" altLang="en-US" sz="6000" strike="noStrike" noProof="1" dirty="0">
              <a:ea typeface="华文行楷" panose="02010800040101010101" pitchFamily="2" charset="-122"/>
            </a:endParaRPr>
          </a:p>
        </p:txBody>
      </p:sp>
      <p:sp>
        <p:nvSpPr>
          <p:cNvPr id="55299" name="文本占位符 55298"/>
          <p:cNvSpPr>
            <a:spLocks noGrp="1"/>
          </p:cNvSpPr>
          <p:nvPr>
            <p:ph idx="1"/>
          </p:nvPr>
        </p:nvSpPr>
        <p:spPr/>
        <p:txBody>
          <a:bodyPr/>
          <a:p>
            <a:pPr fontAlgn="base"/>
            <a:r>
              <a:rPr lang="en-US" altLang="zh-CN" sz="2800" strike="noStrike" noProof="1" dirty="0">
                <a:latin typeface="华文行楷" panose="02010800040101010101" pitchFamily="2" charset="-122"/>
                <a:ea typeface="华文行楷" panose="02010800040101010101" pitchFamily="2" charset="-122"/>
              </a:rPr>
              <a:t>《</a:t>
            </a:r>
            <a:r>
              <a:rPr lang="zh-CN" altLang="en-US" sz="2800" strike="noStrike" noProof="1" dirty="0">
                <a:latin typeface="华文行楷" panose="02010800040101010101" pitchFamily="2" charset="-122"/>
                <a:ea typeface="华文行楷" panose="02010800040101010101" pitchFamily="2" charset="-122"/>
              </a:rPr>
              <a:t>突发公共卫生事件应急条例</a:t>
            </a:r>
            <a:r>
              <a:rPr lang="en-US" altLang="zh-CN" sz="2800" strike="noStrike" noProof="1" dirty="0">
                <a:latin typeface="华文行楷" panose="02010800040101010101" pitchFamily="2" charset="-122"/>
                <a:ea typeface="华文行楷" panose="02010800040101010101" pitchFamily="2" charset="-122"/>
              </a:rPr>
              <a:t>》</a:t>
            </a:r>
            <a:r>
              <a:rPr lang="zh-CN" altLang="en-US" sz="2800" strike="noStrike" noProof="1" dirty="0">
                <a:latin typeface="华文行楷" panose="02010800040101010101" pitchFamily="2" charset="-122"/>
                <a:ea typeface="华文行楷" panose="02010800040101010101" pitchFamily="2" charset="-122"/>
              </a:rPr>
              <a:t>共６章、５４条，包括总则、预防与应急准备、报告与信息发布、应急处理、法律责任、附则。</a:t>
            </a:r>
            <a:endParaRPr lang="zh-CN" altLang="en-US" sz="2800" strike="noStrike" noProof="1" dirty="0">
              <a:latin typeface="华文行楷" panose="02010800040101010101" pitchFamily="2" charset="-122"/>
              <a:ea typeface="华文行楷" panose="02010800040101010101" pitchFamily="2" charset="-122"/>
            </a:endParaRPr>
          </a:p>
          <a:p>
            <a:pPr fontAlgn="base"/>
            <a:endParaRPr lang="zh-CN" altLang="en-US" sz="2800" strike="noStrike" noProof="1" dirty="0">
              <a:latin typeface="华文行楷" panose="02010800040101010101" pitchFamily="2" charset="-122"/>
              <a:ea typeface="华文行楷" panose="02010800040101010101" pitchFamily="2" charset="-122"/>
            </a:endParaRPr>
          </a:p>
          <a:p>
            <a:pPr fontAlgn="base"/>
            <a:r>
              <a:rPr lang="en-US" altLang="zh-CN" sz="2800" strike="noStrike" noProof="1" dirty="0">
                <a:ea typeface="华文行楷" panose="02010800040101010101" pitchFamily="2" charset="-122"/>
              </a:rPr>
              <a:t>《</a:t>
            </a:r>
            <a:r>
              <a:rPr lang="zh-CN" altLang="en-US" sz="2800" strike="noStrike" noProof="1" dirty="0">
                <a:ea typeface="华文行楷" panose="02010800040101010101" pitchFamily="2" charset="-122"/>
              </a:rPr>
              <a:t>条例</a:t>
            </a:r>
            <a:r>
              <a:rPr lang="en-US" altLang="zh-CN" sz="2800" strike="noStrike" noProof="1" dirty="0">
                <a:ea typeface="华文行楷" panose="02010800040101010101" pitchFamily="2" charset="-122"/>
              </a:rPr>
              <a:t>》</a:t>
            </a:r>
            <a:r>
              <a:rPr lang="zh-CN" altLang="en-US" sz="2800" strike="noStrike" noProof="1" dirty="0">
                <a:ea typeface="华文行楷" panose="02010800040101010101" pitchFamily="2" charset="-122"/>
              </a:rPr>
              <a:t>明确规定了处理突发公共卫生事件的组织领导、遵循原则和各项制度、措施，明确了各级政府及有关部门、社会有关组织和公民在应对突发公共卫生事件工作中承担的责任和义务，还明确了违反</a:t>
            </a:r>
            <a:r>
              <a:rPr lang="en-US" altLang="zh-CN" sz="2800" strike="noStrike" noProof="1" dirty="0">
                <a:ea typeface="华文行楷" panose="02010800040101010101" pitchFamily="2" charset="-122"/>
              </a:rPr>
              <a:t>《</a:t>
            </a:r>
            <a:r>
              <a:rPr lang="zh-CN" altLang="en-US" sz="2800" strike="noStrike" noProof="1" dirty="0">
                <a:ea typeface="华文行楷" panose="02010800040101010101" pitchFamily="2" charset="-122"/>
              </a:rPr>
              <a:t>条例</a:t>
            </a:r>
            <a:r>
              <a:rPr lang="en-US" altLang="zh-CN" sz="2800" strike="noStrike" noProof="1" dirty="0">
                <a:ea typeface="华文行楷" panose="02010800040101010101" pitchFamily="2" charset="-122"/>
              </a:rPr>
              <a:t>》</a:t>
            </a:r>
            <a:r>
              <a:rPr lang="zh-CN" altLang="en-US" sz="2800" strike="noStrike" noProof="1" dirty="0">
                <a:ea typeface="华文行楷" panose="02010800040101010101" pitchFamily="2" charset="-122"/>
              </a:rPr>
              <a:t>行为的法律责任。</a:t>
            </a:r>
            <a:r>
              <a:rPr lang="zh-CN" altLang="en-US" sz="2800" strike="noStrike" noProof="1" dirty="0"/>
              <a:t> </a:t>
            </a:r>
            <a:endParaRPr lang="zh-CN" altLang="en-US" sz="2800" strike="noStrike" noProof="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0" name="标题 73729"/>
          <p:cNvSpPr>
            <a:spLocks noGrp="1"/>
          </p:cNvSpPr>
          <p:nvPr>
            <p:ph type="title"/>
          </p:nvPr>
        </p:nvSpPr>
        <p:spPr/>
        <p:txBody>
          <a:bodyPr anchor="ctr"/>
          <a:p>
            <a:pPr fontAlgn="base"/>
            <a:r>
              <a:rPr lang="zh-CN" altLang="en-US" sz="6000" strike="noStrike" noProof="1" dirty="0">
                <a:latin typeface="华文行楷" panose="02010800040101010101" pitchFamily="2" charset="-122"/>
                <a:ea typeface="华文行楷" panose="02010800040101010101" pitchFamily="2" charset="-122"/>
              </a:rPr>
              <a:t>突发公共卫生事件</a:t>
            </a:r>
            <a:endParaRPr lang="zh-CN" altLang="en-US" sz="6000" strike="noStrike" noProof="1" dirty="0">
              <a:latin typeface="华文行楷" panose="02010800040101010101" pitchFamily="2" charset="-122"/>
              <a:ea typeface="华文行楷" panose="02010800040101010101" pitchFamily="2" charset="-122"/>
            </a:endParaRPr>
          </a:p>
        </p:txBody>
      </p:sp>
      <p:sp>
        <p:nvSpPr>
          <p:cNvPr id="73731" name="文本占位符 73730"/>
          <p:cNvSpPr>
            <a:spLocks noGrp="1"/>
          </p:cNvSpPr>
          <p:nvPr>
            <p:ph idx="1"/>
          </p:nvPr>
        </p:nvSpPr>
        <p:spPr/>
        <p:txBody>
          <a:bodyPr/>
          <a:p>
            <a:pPr fontAlgn="base"/>
            <a:r>
              <a:rPr lang="en-US" altLang="zh-CN" strike="noStrike" noProof="1" dirty="0">
                <a:latin typeface="华文行楷" panose="02010800040101010101" pitchFamily="2" charset="-122"/>
                <a:ea typeface="华文行楷" panose="02010800040101010101" pitchFamily="2" charset="-122"/>
              </a:rPr>
              <a:t>《</a:t>
            </a:r>
            <a:r>
              <a:rPr lang="zh-CN" altLang="en-US" strike="noStrike" noProof="1" dirty="0">
                <a:latin typeface="华文行楷" panose="02010800040101010101" pitchFamily="2" charset="-122"/>
                <a:ea typeface="华文行楷" panose="02010800040101010101" pitchFamily="2" charset="-122"/>
              </a:rPr>
              <a:t>条例</a:t>
            </a:r>
            <a:r>
              <a:rPr lang="en-US" altLang="zh-CN" strike="noStrike" noProof="1" dirty="0">
                <a:latin typeface="华文行楷" panose="02010800040101010101" pitchFamily="2" charset="-122"/>
                <a:ea typeface="华文行楷" panose="02010800040101010101" pitchFamily="2" charset="-122"/>
              </a:rPr>
              <a:t>》</a:t>
            </a:r>
            <a:r>
              <a:rPr lang="zh-CN" altLang="en-US" strike="noStrike" noProof="1" dirty="0">
                <a:latin typeface="华文行楷" panose="02010800040101010101" pitchFamily="2" charset="-122"/>
                <a:ea typeface="华文行楷" panose="02010800040101010101" pitchFamily="2" charset="-122"/>
              </a:rPr>
              <a:t>将</a:t>
            </a:r>
            <a:r>
              <a:rPr lang="zh-CN" altLang="en-US" strike="noStrike" noProof="1" dirty="0">
                <a:ea typeface="华文行楷" panose="02010800040101010101" pitchFamily="2" charset="-122"/>
              </a:rPr>
              <a:t>突发公共卫生事件</a:t>
            </a:r>
            <a:r>
              <a:rPr lang="zh-CN" altLang="en-US" strike="noStrike" noProof="1" dirty="0">
                <a:latin typeface="华文行楷" panose="02010800040101010101" pitchFamily="2" charset="-122"/>
                <a:ea typeface="华文行楷" panose="02010800040101010101" pitchFamily="2" charset="-122"/>
              </a:rPr>
              <a:t>界定为突然发生的四种情形：</a:t>
            </a:r>
            <a:endParaRPr lang="zh-CN" altLang="en-US" strike="noStrike" noProof="1" dirty="0">
              <a:latin typeface="华文行楷" panose="02010800040101010101" pitchFamily="2" charset="-122"/>
              <a:ea typeface="华文行楷" panose="02010800040101010101" pitchFamily="2" charset="-122"/>
            </a:endParaRPr>
          </a:p>
          <a:p>
            <a:pPr fontAlgn="base"/>
            <a:r>
              <a:rPr lang="zh-CN" altLang="en-US" strike="noStrike" noProof="1" dirty="0">
                <a:latin typeface="华文行楷" panose="02010800040101010101" pitchFamily="2" charset="-122"/>
                <a:ea typeface="华文行楷" panose="02010800040101010101" pitchFamily="2" charset="-122"/>
              </a:rPr>
              <a:t>造成或者可能造成社会公众健康严重损害的重大传染病疫情；</a:t>
            </a:r>
            <a:endParaRPr lang="zh-CN" altLang="en-US" strike="noStrike" noProof="1" dirty="0">
              <a:latin typeface="华文行楷" panose="02010800040101010101" pitchFamily="2" charset="-122"/>
              <a:ea typeface="华文行楷" panose="02010800040101010101" pitchFamily="2" charset="-122"/>
            </a:endParaRPr>
          </a:p>
          <a:p>
            <a:pPr fontAlgn="base"/>
            <a:r>
              <a:rPr lang="zh-CN" altLang="en-US" strike="noStrike" noProof="1" dirty="0">
                <a:latin typeface="华文行楷" panose="02010800040101010101" pitchFamily="2" charset="-122"/>
                <a:ea typeface="华文行楷" panose="02010800040101010101" pitchFamily="2" charset="-122"/>
              </a:rPr>
              <a:t>群体性不明原因的疫病；</a:t>
            </a:r>
            <a:endParaRPr lang="zh-CN" altLang="en-US" strike="noStrike" noProof="1" dirty="0">
              <a:latin typeface="华文行楷" panose="02010800040101010101" pitchFamily="2" charset="-122"/>
              <a:ea typeface="华文行楷" panose="02010800040101010101" pitchFamily="2" charset="-122"/>
            </a:endParaRPr>
          </a:p>
          <a:p>
            <a:pPr fontAlgn="base"/>
            <a:r>
              <a:rPr lang="zh-CN" altLang="en-US" strike="noStrike" noProof="1" dirty="0">
                <a:latin typeface="华文行楷" panose="02010800040101010101" pitchFamily="2" charset="-122"/>
                <a:ea typeface="华文行楷" panose="02010800040101010101" pitchFamily="2" charset="-122"/>
              </a:rPr>
              <a:t>重大食物和职业中毒；</a:t>
            </a:r>
            <a:endParaRPr lang="zh-CN" altLang="en-US" strike="noStrike" noProof="1" dirty="0">
              <a:latin typeface="华文行楷" panose="02010800040101010101" pitchFamily="2" charset="-122"/>
              <a:ea typeface="华文行楷" panose="02010800040101010101" pitchFamily="2" charset="-122"/>
            </a:endParaRPr>
          </a:p>
          <a:p>
            <a:pPr fontAlgn="base"/>
            <a:r>
              <a:rPr lang="zh-CN" altLang="en-US" strike="noStrike" noProof="1" dirty="0">
                <a:latin typeface="华文行楷" panose="02010800040101010101" pitchFamily="2" charset="-122"/>
                <a:ea typeface="华文行楷" panose="02010800040101010101" pitchFamily="2" charset="-122"/>
              </a:rPr>
              <a:t>其他严重影响公众健康的事件。 </a:t>
            </a:r>
            <a:endParaRPr lang="zh-CN" altLang="en-US"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标题 74753"/>
          <p:cNvSpPr>
            <a:spLocks noGrp="1"/>
          </p:cNvSpPr>
          <p:nvPr>
            <p:ph type="title"/>
          </p:nvPr>
        </p:nvSpPr>
        <p:spPr>
          <a:xfrm>
            <a:off x="457200" y="277813"/>
            <a:ext cx="8435975" cy="1143000"/>
          </a:xfrm>
        </p:spPr>
        <p:txBody>
          <a:bodyPr anchor="ctr"/>
          <a:p>
            <a:pPr fontAlgn="base"/>
            <a:r>
              <a:rPr lang="zh-CN" altLang="en-US" sz="5400" strike="noStrike" noProof="1" dirty="0">
                <a:ea typeface="华文行楷" panose="02010800040101010101" pitchFamily="2" charset="-122"/>
              </a:rPr>
              <a:t>条例制定的目的与指导思想</a:t>
            </a:r>
            <a:endParaRPr lang="zh-CN" altLang="en-US" sz="5400" strike="noStrike" noProof="1" dirty="0">
              <a:ea typeface="华文行楷" panose="02010800040101010101" pitchFamily="2" charset="-122"/>
            </a:endParaRPr>
          </a:p>
        </p:txBody>
      </p:sp>
      <p:sp>
        <p:nvSpPr>
          <p:cNvPr id="74755" name="文本占位符 74754"/>
          <p:cNvSpPr>
            <a:spLocks noGrp="1"/>
          </p:cNvSpPr>
          <p:nvPr>
            <p:ph idx="1"/>
          </p:nvPr>
        </p:nvSpPr>
        <p:spPr/>
        <p:txBody>
          <a:bodyPr/>
          <a:p>
            <a:pPr fontAlgn="base">
              <a:lnSpc>
                <a:spcPct val="90000"/>
              </a:lnSpc>
            </a:pPr>
            <a:r>
              <a:rPr lang="zh-CN" altLang="en-US" strike="noStrike" noProof="1" dirty="0">
                <a:latin typeface="华文行楷" panose="02010800040101010101" pitchFamily="2" charset="-122"/>
                <a:ea typeface="华文行楷" panose="02010800040101010101" pitchFamily="2" charset="-122"/>
              </a:rPr>
              <a:t>着重解决突发公共卫生事件应急处理工作中存在的信息不准、反应不快、应急准备不足等问题，</a:t>
            </a:r>
            <a:endParaRPr lang="zh-CN" altLang="en-US" strike="noStrike" noProof="1" dirty="0">
              <a:latin typeface="华文行楷" panose="02010800040101010101" pitchFamily="2" charset="-122"/>
              <a:ea typeface="华文行楷" panose="02010800040101010101" pitchFamily="2" charset="-122"/>
            </a:endParaRPr>
          </a:p>
          <a:p>
            <a:pPr fontAlgn="base">
              <a:lnSpc>
                <a:spcPct val="90000"/>
              </a:lnSpc>
            </a:pPr>
            <a:r>
              <a:rPr lang="zh-CN" altLang="en-US" strike="noStrike" noProof="1" dirty="0">
                <a:latin typeface="华文行楷" panose="02010800040101010101" pitchFamily="2" charset="-122"/>
                <a:ea typeface="华文行楷" panose="02010800040101010101" pitchFamily="2" charset="-122"/>
              </a:rPr>
              <a:t>建立统一、高效、权威的突发公共卫生事件应急处理机制，保障公众身体健康与生命安全，维护社会稳定。</a:t>
            </a:r>
            <a:endParaRPr lang="zh-CN" altLang="en-US" strike="noStrike" noProof="1" dirty="0">
              <a:latin typeface="华文行楷" panose="02010800040101010101" pitchFamily="2" charset="-122"/>
              <a:ea typeface="华文行楷" panose="02010800040101010101" pitchFamily="2" charset="-122"/>
            </a:endParaRPr>
          </a:p>
          <a:p>
            <a:pPr fontAlgn="base">
              <a:lnSpc>
                <a:spcPct val="90000"/>
              </a:lnSpc>
            </a:pPr>
            <a:r>
              <a:rPr lang="zh-CN" altLang="en-US" strike="noStrike" noProof="1" dirty="0">
                <a:latin typeface="华文行楷" panose="02010800040101010101" pitchFamily="2" charset="-122"/>
                <a:ea typeface="华文行楷" panose="02010800040101010101" pitchFamily="2" charset="-122"/>
              </a:rPr>
              <a:t>同时，为今后及时有效处置突发事件建立起“信息畅通、反应快捷、指挥有力、责任明确”的应急法律制度。 </a:t>
            </a:r>
            <a:endParaRPr lang="zh-CN" altLang="en-US"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标题 56321"/>
          <p:cNvSpPr>
            <a:spLocks noGrp="1"/>
          </p:cNvSpPr>
          <p:nvPr>
            <p:ph type="title"/>
          </p:nvPr>
        </p:nvSpPr>
        <p:spPr/>
        <p:txBody>
          <a:bodyPr anchor="ctr"/>
          <a:p>
            <a:pPr fontAlgn="base"/>
            <a:r>
              <a:rPr lang="zh-CN" altLang="en-US" sz="6000" strike="noStrike" noProof="1" dirty="0">
                <a:latin typeface="华文行楷" panose="02010800040101010101" pitchFamily="2" charset="-122"/>
                <a:ea typeface="华文行楷" panose="02010800040101010101" pitchFamily="2" charset="-122"/>
              </a:rPr>
              <a:t>条例主要的要求</a:t>
            </a:r>
            <a:endParaRPr lang="zh-CN" altLang="en-US" sz="6000" strike="noStrike" noProof="1" dirty="0">
              <a:latin typeface="华文行楷" panose="02010800040101010101" pitchFamily="2" charset="-122"/>
              <a:ea typeface="华文行楷" panose="02010800040101010101" pitchFamily="2" charset="-122"/>
            </a:endParaRPr>
          </a:p>
        </p:txBody>
      </p:sp>
      <p:sp>
        <p:nvSpPr>
          <p:cNvPr id="56323" name="文本占位符 56322"/>
          <p:cNvSpPr>
            <a:spLocks noGrp="1"/>
          </p:cNvSpPr>
          <p:nvPr>
            <p:ph idx="1"/>
          </p:nvPr>
        </p:nvSpPr>
        <p:spPr/>
        <p:txBody>
          <a:bodyPr/>
          <a:p>
            <a:pPr fontAlgn="base"/>
            <a:r>
              <a:rPr lang="en-US" altLang="zh-CN" strike="noStrike" noProof="1" dirty="0">
                <a:latin typeface="华文行楷" panose="02010800040101010101" pitchFamily="2" charset="-122"/>
                <a:ea typeface="华文行楷" panose="02010800040101010101" pitchFamily="2" charset="-122"/>
              </a:rPr>
              <a:t>1</a:t>
            </a:r>
            <a:r>
              <a:rPr lang="zh-CN" altLang="en-US" strike="noStrike" noProof="1" dirty="0">
                <a:latin typeface="华文行楷" panose="02010800040101010101" pitchFamily="2" charset="-122"/>
                <a:ea typeface="华文行楷" panose="02010800040101010101" pitchFamily="2" charset="-122"/>
              </a:rPr>
              <a:t>、建立统一的指挥系统。国务院和省级人民政府要切实担负起统一领导、统一指挥的职责。国务院有关部门、地方各级人民政府及其有关部门要认真履行法定职责，建立严格的突发事件防范和应急处理责任制。坚持统一领导、分级负责、反应及时、措施果断、依靠科学、加强合作的原则，尽职尽责地做好工作。 </a:t>
            </a:r>
            <a:endParaRPr lang="zh-CN" altLang="en-US"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标题 57345"/>
          <p:cNvSpPr>
            <a:spLocks noGrp="1"/>
          </p:cNvSpPr>
          <p:nvPr>
            <p:ph type="title"/>
          </p:nvPr>
        </p:nvSpPr>
        <p:spPr/>
        <p:txBody>
          <a:bodyPr anchor="ctr"/>
          <a:p>
            <a:pPr fontAlgn="base"/>
            <a:r>
              <a:rPr lang="zh-CN" altLang="en-US" sz="6000" strike="noStrike" noProof="1" dirty="0">
                <a:latin typeface="华文行楷" panose="02010800040101010101" pitchFamily="2" charset="-122"/>
                <a:ea typeface="华文行楷" panose="02010800040101010101" pitchFamily="2" charset="-122"/>
              </a:rPr>
              <a:t>条例主要的要求</a:t>
            </a:r>
            <a:endParaRPr lang="zh-CN" altLang="en-US" sz="6000" strike="noStrike" noProof="1" dirty="0">
              <a:latin typeface="华文行楷" panose="02010800040101010101" pitchFamily="2" charset="-122"/>
              <a:ea typeface="华文行楷" panose="02010800040101010101" pitchFamily="2" charset="-122"/>
            </a:endParaRPr>
          </a:p>
        </p:txBody>
      </p:sp>
      <p:sp>
        <p:nvSpPr>
          <p:cNvPr id="57347" name="文本占位符 57346"/>
          <p:cNvSpPr>
            <a:spLocks noGrp="1"/>
          </p:cNvSpPr>
          <p:nvPr>
            <p:ph idx="1"/>
          </p:nvPr>
        </p:nvSpPr>
        <p:spPr>
          <a:xfrm>
            <a:off x="457200" y="1773238"/>
            <a:ext cx="8229600" cy="4357688"/>
          </a:xfrm>
        </p:spPr>
        <p:txBody>
          <a:bodyPr/>
          <a:p>
            <a:pPr fontAlgn="base"/>
            <a:r>
              <a:rPr lang="en-US" altLang="zh-CN" strike="noStrike" noProof="1" dirty="0">
                <a:latin typeface="华文行楷" panose="02010800040101010101" pitchFamily="2" charset="-122"/>
                <a:ea typeface="华文行楷" panose="02010800040101010101" pitchFamily="2" charset="-122"/>
              </a:rPr>
              <a:t>2</a:t>
            </a:r>
            <a:r>
              <a:rPr lang="zh-CN" altLang="en-US" strike="noStrike" noProof="1" dirty="0">
                <a:latin typeface="华文行楷" panose="02010800040101010101" pitchFamily="2" charset="-122"/>
                <a:ea typeface="华文行楷" panose="02010800040101010101" pitchFamily="2" charset="-122"/>
              </a:rPr>
              <a:t>、建立畅通的信息网络。国务院卫生行政主管部门要建立健全重大、紧急疫情信息报告系统，各地要建立健全从省到村的疫情信息网络。严格执行疫情报告制度和信息发布制度。在非典型肺炎防治期间，要坚持日报告制度和零报告制度。任何单位和个人都不得隐瞒、缓报、谎报疫情。 </a:t>
            </a:r>
            <a:endParaRPr lang="zh-CN" altLang="en-US"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标题 58369"/>
          <p:cNvSpPr>
            <a:spLocks noGrp="1"/>
          </p:cNvSpPr>
          <p:nvPr>
            <p:ph type="title"/>
          </p:nvPr>
        </p:nvSpPr>
        <p:spPr/>
        <p:txBody>
          <a:bodyPr anchor="ctr"/>
          <a:p>
            <a:pPr fontAlgn="base"/>
            <a:r>
              <a:rPr lang="zh-CN" altLang="en-US" sz="6000" strike="noStrike" noProof="1" dirty="0">
                <a:latin typeface="华文行楷" panose="02010800040101010101" pitchFamily="2" charset="-122"/>
                <a:ea typeface="华文行楷" panose="02010800040101010101" pitchFamily="2" charset="-122"/>
              </a:rPr>
              <a:t>条例主要的要求</a:t>
            </a:r>
            <a:endParaRPr lang="zh-CN" altLang="en-US" sz="6000" strike="noStrike" noProof="1" dirty="0">
              <a:latin typeface="华文行楷" panose="02010800040101010101" pitchFamily="2" charset="-122"/>
              <a:ea typeface="华文行楷" panose="02010800040101010101" pitchFamily="2" charset="-122"/>
            </a:endParaRPr>
          </a:p>
        </p:txBody>
      </p:sp>
      <p:sp>
        <p:nvSpPr>
          <p:cNvPr id="58371" name="文本占位符 58370"/>
          <p:cNvSpPr>
            <a:spLocks noGrp="1"/>
          </p:cNvSpPr>
          <p:nvPr>
            <p:ph idx="1"/>
          </p:nvPr>
        </p:nvSpPr>
        <p:spPr>
          <a:xfrm>
            <a:off x="457200" y="1700213"/>
            <a:ext cx="8229600" cy="4430713"/>
          </a:xfrm>
        </p:spPr>
        <p:txBody>
          <a:bodyPr/>
          <a:p>
            <a:pPr fontAlgn="base">
              <a:lnSpc>
                <a:spcPct val="90000"/>
              </a:lnSpc>
            </a:pPr>
            <a:r>
              <a:rPr lang="en-US" altLang="zh-CN" sz="2800" strike="noStrike" noProof="1" dirty="0">
                <a:latin typeface="华文行楷" panose="02010800040101010101" pitchFamily="2" charset="-122"/>
                <a:ea typeface="华文行楷" panose="02010800040101010101" pitchFamily="2" charset="-122"/>
              </a:rPr>
              <a:t>3</a:t>
            </a:r>
            <a:r>
              <a:rPr lang="zh-CN" altLang="en-US" sz="2800" strike="noStrike" noProof="1" dirty="0">
                <a:latin typeface="华文行楷" panose="02010800040101010101" pitchFamily="2" charset="-122"/>
                <a:ea typeface="华文行楷" panose="02010800040101010101" pitchFamily="2" charset="-122"/>
              </a:rPr>
              <a:t>、建立和完善疾病预防控制和应急救治体系。从中央到省地县都要建立疾病预防控制中心，改善疾病监控设施和手段，开展疾病科学研究，完善监测和预警机制，全面提高预防监控水平。</a:t>
            </a:r>
            <a:endParaRPr lang="zh-CN" altLang="en-US" sz="2800" strike="noStrike" noProof="1" dirty="0">
              <a:latin typeface="华文行楷" panose="02010800040101010101" pitchFamily="2" charset="-122"/>
              <a:ea typeface="华文行楷" panose="02010800040101010101" pitchFamily="2" charset="-122"/>
            </a:endParaRPr>
          </a:p>
          <a:p>
            <a:pPr fontAlgn="base">
              <a:lnSpc>
                <a:spcPct val="90000"/>
              </a:lnSpc>
            </a:pPr>
            <a:r>
              <a:rPr lang="zh-CN" altLang="en-US" sz="2800" strike="noStrike" noProof="1" dirty="0">
                <a:latin typeface="华文行楷" panose="02010800040101010101" pitchFamily="2" charset="-122"/>
                <a:ea typeface="华文行楷" panose="02010800040101010101" pitchFamily="2" charset="-122"/>
              </a:rPr>
              <a:t>县级以上都要配备相应的医疗救治药物、技术、设备和人员，提高医疗卫生机构应对突发事件的救治能力。</a:t>
            </a:r>
            <a:endParaRPr lang="zh-CN" altLang="en-US" sz="2800" strike="noStrike" noProof="1" dirty="0">
              <a:latin typeface="华文行楷" panose="02010800040101010101" pitchFamily="2" charset="-122"/>
              <a:ea typeface="华文行楷" panose="02010800040101010101" pitchFamily="2" charset="-122"/>
            </a:endParaRPr>
          </a:p>
          <a:p>
            <a:pPr fontAlgn="base">
              <a:lnSpc>
                <a:spcPct val="90000"/>
              </a:lnSpc>
            </a:pPr>
            <a:r>
              <a:rPr lang="zh-CN" altLang="en-US" sz="2800" strike="noStrike" noProof="1" dirty="0">
                <a:latin typeface="华文行楷" panose="02010800040101010101" pitchFamily="2" charset="-122"/>
                <a:ea typeface="华文行楷" panose="02010800040101010101" pitchFamily="2" charset="-122"/>
              </a:rPr>
              <a:t>省市（地）两级应设置传染病专科医院，或指定具备传染病防治条件和能力的医疗机构承担传染病防治任务  </a:t>
            </a:r>
            <a:endParaRPr lang="zh-CN" altLang="en-US" sz="2800"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标题 59393"/>
          <p:cNvSpPr>
            <a:spLocks noGrp="1"/>
          </p:cNvSpPr>
          <p:nvPr>
            <p:ph type="title"/>
          </p:nvPr>
        </p:nvSpPr>
        <p:spPr/>
        <p:txBody>
          <a:bodyPr anchor="ctr"/>
          <a:p>
            <a:pPr fontAlgn="base"/>
            <a:r>
              <a:rPr lang="zh-CN" altLang="en-US" sz="6000" strike="noStrike" noProof="1" dirty="0">
                <a:latin typeface="华文行楷" panose="02010800040101010101" pitchFamily="2" charset="-122"/>
                <a:ea typeface="华文行楷" panose="02010800040101010101" pitchFamily="2" charset="-122"/>
              </a:rPr>
              <a:t>条例主要的要求</a:t>
            </a:r>
            <a:endParaRPr lang="zh-CN" altLang="en-US" sz="6000" strike="noStrike" noProof="1" dirty="0">
              <a:latin typeface="华文行楷" panose="02010800040101010101" pitchFamily="2" charset="-122"/>
              <a:ea typeface="华文行楷" panose="02010800040101010101" pitchFamily="2" charset="-122"/>
            </a:endParaRPr>
          </a:p>
        </p:txBody>
      </p:sp>
      <p:sp>
        <p:nvSpPr>
          <p:cNvPr id="59395" name="文本占位符 59394"/>
          <p:cNvSpPr>
            <a:spLocks noGrp="1"/>
          </p:cNvSpPr>
          <p:nvPr>
            <p:ph idx="1"/>
          </p:nvPr>
        </p:nvSpPr>
        <p:spPr>
          <a:xfrm>
            <a:off x="457200" y="1773238"/>
            <a:ext cx="8229600" cy="4357688"/>
          </a:xfrm>
        </p:spPr>
        <p:txBody>
          <a:bodyPr/>
          <a:p>
            <a:pPr fontAlgn="base"/>
            <a:r>
              <a:rPr lang="en-US" altLang="zh-CN" strike="noStrike" noProof="1" dirty="0">
                <a:latin typeface="华文行楷" panose="02010800040101010101" pitchFamily="2" charset="-122"/>
                <a:ea typeface="华文行楷" panose="02010800040101010101" pitchFamily="2" charset="-122"/>
              </a:rPr>
              <a:t>4</a:t>
            </a:r>
            <a:r>
              <a:rPr lang="zh-CN" altLang="en-US" strike="noStrike" noProof="1" dirty="0">
                <a:latin typeface="华文行楷" panose="02010800040101010101" pitchFamily="2" charset="-122"/>
                <a:ea typeface="华文行楷" panose="02010800040101010101" pitchFamily="2" charset="-122"/>
              </a:rPr>
              <a:t>、建立应急医疗卫生队伍。各省、自治区、直辖市都要建立一支随时能够处置突发疫情的机动应急医疗卫生队伍，作为应对各类突发公共卫生事件的重要力量。对医疗卫生人员要开展突发公共卫生事件应急处理相关知识、技能的培训。 </a:t>
            </a:r>
            <a:endParaRPr lang="zh-CN" altLang="en-US" strike="noStrike" noProof="1" dirty="0">
              <a:latin typeface="华文行楷" panose="02010800040101010101" pitchFamily="2" charset="-122"/>
              <a:ea typeface="华文行楷" panose="02010800040101010101" pitchFamily="2" charset="-122"/>
            </a:endParaRPr>
          </a:p>
        </p:txBody>
      </p:sp>
    </p:spTree>
  </p:cSld>
  <p:clrMapOvr>
    <a:masterClrMapping/>
  </p:clrMapOvr>
</p:sld>
</file>

<file path=ppt/theme/theme1.xml><?xml version="1.0" encoding="utf-8"?>
<a:theme xmlns:a="http://schemas.openxmlformats.org/drawingml/2006/main" name="Balance">
  <a:themeElements>
    <a:clrScheme name="">
      <a:dk1>
        <a:srgbClr val="FFFFFF"/>
      </a:dk1>
      <a:lt1>
        <a:srgbClr val="996600"/>
      </a:lt1>
      <a:dk2>
        <a:srgbClr val="DBBD71"/>
      </a:dk2>
      <a:lt2>
        <a:srgbClr val="663300"/>
      </a:lt2>
      <a:accent1>
        <a:srgbClr val="F8A500"/>
      </a:accent1>
      <a:accent2>
        <a:srgbClr val="808000"/>
      </a:accent2>
      <a:accent3>
        <a:srgbClr val="CAB9AA"/>
      </a:accent3>
      <a:accent4>
        <a:srgbClr val="DCDCDC"/>
      </a:accent4>
      <a:accent5>
        <a:srgbClr val="FBCFAA"/>
      </a:accent5>
      <a:accent6>
        <a:srgbClr val="727200"/>
      </a:accent6>
      <a:hlink>
        <a:srgbClr val="FFCC66"/>
      </a:hlink>
      <a:folHlink>
        <a:srgbClr val="CCA500"/>
      </a:folHlink>
    </a:clrScheme>
    <a:fontScheme name="">
      <a:majorFont>
        <a:latin typeface="Arial"/>
        <a:ea typeface="宋体"/>
        <a:cs typeface=""/>
      </a:majorFont>
      <a:minorFont>
        <a:latin typeface="Tahom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996600"/>
        </a:lt1>
        <a:dk2>
          <a:srgbClr val="DBBD71"/>
        </a:dk2>
        <a:lt2>
          <a:srgbClr val="663300"/>
        </a:lt2>
        <a:accent1>
          <a:srgbClr val="F8A500"/>
        </a:accent1>
        <a:accent2>
          <a:srgbClr val="808000"/>
        </a:accent2>
        <a:accent3>
          <a:srgbClr val="CAB9AA"/>
        </a:accent3>
        <a:accent4>
          <a:srgbClr val="DCDCDC"/>
        </a:accent4>
        <a:accent5>
          <a:srgbClr val="FBCFAA"/>
        </a:accent5>
        <a:accent6>
          <a:srgbClr val="727200"/>
        </a:accent6>
        <a:hlink>
          <a:srgbClr val="FFCC66"/>
        </a:hlink>
        <a:folHlink>
          <a:srgbClr val="CCA5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FFFFCC"/>
        </a:dk2>
        <a:lt2>
          <a:srgbClr val="660000"/>
        </a:lt2>
        <a:accent1>
          <a:srgbClr val="CC6600"/>
        </a:accent1>
        <a:accent2>
          <a:srgbClr val="BE7960"/>
        </a:accent2>
        <a:accent3>
          <a:srgbClr val="C1AAAA"/>
        </a:accent3>
        <a:accent4>
          <a:srgbClr val="DCDCDC"/>
        </a:accent4>
        <a:accent5>
          <a:srgbClr val="E2B9AA"/>
        </a:accent5>
        <a:accent6>
          <a:srgbClr val="AA6C55"/>
        </a:accent6>
        <a:hlink>
          <a:srgbClr val="FFFF99"/>
        </a:hlink>
        <a:folHlink>
          <a:srgbClr val="E5B325"/>
        </a:folHlink>
      </a:clrScheme>
      <a:clrMap bg1="lt1" tx1="dk1" bg2="lt2" tx2="dk2" accent1="accent1" accent2="accent2" accent3="accent3" accent4="accent4" accent5="accent5" accent6="accent6" hlink="hlink" folHlink="folHlink"/>
    </a:extraClrScheme>
    <a:extraClrScheme>
      <a:clrScheme name="">
        <a:dk1>
          <a:srgbClr val="FFFFFF"/>
        </a:dk1>
        <a:lt1>
          <a:srgbClr val="4D6A2A"/>
        </a:lt1>
        <a:dk2>
          <a:srgbClr val="CCFF99"/>
        </a:dk2>
        <a:lt2>
          <a:srgbClr val="003300"/>
        </a:lt2>
        <a:accent1>
          <a:srgbClr val="2EB62E"/>
        </a:accent1>
        <a:accent2>
          <a:srgbClr val="527C3A"/>
        </a:accent2>
        <a:accent3>
          <a:srgbClr val="B2BAAC"/>
        </a:accent3>
        <a:accent4>
          <a:srgbClr val="DCDCDC"/>
        </a:accent4>
        <a:accent5>
          <a:srgbClr val="ACD7AC"/>
        </a:accent5>
        <a:accent6>
          <a:srgbClr val="496F33"/>
        </a:accent6>
        <a:hlink>
          <a:srgbClr val="DDD800"/>
        </a:hlink>
        <a:folHlink>
          <a:srgbClr val="009999"/>
        </a:folHlink>
      </a:clrScheme>
      <a:clrMap bg1="lt1" tx1="dk1" bg2="lt2" tx2="dk2" accent1="accent1" accent2="accent2" accent3="accent3" accent4="accent4" accent5="accent5" accent6="accent6" hlink="hlink" folHlink="folHlink"/>
    </a:extraClrScheme>
    <a:extraClrScheme>
      <a:clrScheme name="">
        <a:dk1>
          <a:srgbClr val="FFFFFF"/>
        </a:dk1>
        <a:lt1>
          <a:srgbClr val="00716E"/>
        </a:lt1>
        <a:dk2>
          <a:srgbClr val="FFFF99"/>
        </a:dk2>
        <a:lt2>
          <a:srgbClr val="005A58"/>
        </a:lt2>
        <a:accent1>
          <a:srgbClr val="2DB3B0"/>
        </a:accent1>
        <a:accent2>
          <a:srgbClr val="6D6FC7"/>
        </a:accent2>
        <a:accent3>
          <a:srgbClr val="AABCBB"/>
        </a:accent3>
        <a:accent4>
          <a:srgbClr val="DCDCDC"/>
        </a:accent4>
        <a:accent5>
          <a:srgbClr val="ACD5D4"/>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2B5481"/>
        </a:lt1>
        <a:dk2>
          <a:srgbClr val="E5FFFF"/>
        </a:dk2>
        <a:lt2>
          <a:srgbClr val="003366"/>
        </a:lt2>
        <a:accent1>
          <a:srgbClr val="336699"/>
        </a:accent1>
        <a:accent2>
          <a:srgbClr val="00B000"/>
        </a:accent2>
        <a:accent3>
          <a:srgbClr val="ACB4C1"/>
        </a:accent3>
        <a:accent4>
          <a:srgbClr val="DCDCDC"/>
        </a:accent4>
        <a:accent5>
          <a:srgbClr val="ADB9CA"/>
        </a:accent5>
        <a:accent6>
          <a:srgbClr val="009D00"/>
        </a:accent6>
        <a:hlink>
          <a:srgbClr val="00CCFF"/>
        </a:hlink>
        <a:folHlink>
          <a:srgbClr val="B5FFFB"/>
        </a:folHlink>
      </a:clrScheme>
      <a:clrMap bg1="lt1" tx1="dk1" bg2="lt2" tx2="dk2" accent1="accent1" accent2="accent2" accent3="accent3" accent4="accent4" accent5="accent5" accent6="accent6" hlink="hlink" folHlink="folHlink"/>
    </a:extraClrScheme>
    <a:extraClrScheme>
      <a:clrScheme name="">
        <a:dk1>
          <a:srgbClr val="FFFFFF"/>
        </a:dk1>
        <a:lt1>
          <a:srgbClr val="656151"/>
        </a:lt1>
        <a:dk2>
          <a:srgbClr val="FFFFCC"/>
        </a:dk2>
        <a:lt2>
          <a:srgbClr val="2F2D25"/>
        </a:lt2>
        <a:accent1>
          <a:srgbClr val="818173"/>
        </a:accent1>
        <a:accent2>
          <a:srgbClr val="809EA8"/>
        </a:accent2>
        <a:accent3>
          <a:srgbClr val="B8B7B3"/>
        </a:accent3>
        <a:accent4>
          <a:srgbClr val="DCDCDC"/>
        </a:accent4>
        <a:accent5>
          <a:srgbClr val="C1C1BD"/>
        </a:accent5>
        <a:accent6>
          <a:srgbClr val="728D96"/>
        </a:accent6>
        <a:hlink>
          <a:srgbClr val="E2C86A"/>
        </a:hlink>
        <a:folHlink>
          <a:srgbClr val="B7B6A3"/>
        </a:folHlink>
      </a:clrScheme>
      <a:clrMap bg1="lt1" tx1="dk1" bg2="lt2" tx2="dk2" accent1="accent1" accent2="accent2" accent3="accent3" accent4="accent4" accent5="accent5" accent6="accent6" hlink="hlink" folHlink="folHlink"/>
    </a:extraClrScheme>
    <a:extraClrScheme>
      <a:clrScheme name="">
        <a:dk1>
          <a:srgbClr val="FFFFFF"/>
        </a:dk1>
        <a:lt1>
          <a:srgbClr val="C8C6A2"/>
        </a:lt1>
        <a:dk2>
          <a:srgbClr val="827F4C"/>
        </a:dk2>
        <a:lt2>
          <a:srgbClr val="B4AF80"/>
        </a:lt2>
        <a:accent1>
          <a:srgbClr val="7C784E"/>
        </a:accent1>
        <a:accent2>
          <a:srgbClr val="A2A4AC"/>
        </a:accent2>
        <a:accent3>
          <a:srgbClr val="E0DFCE"/>
        </a:accent3>
        <a:accent4>
          <a:srgbClr val="DCDCDC"/>
        </a:accent4>
        <a:accent5>
          <a:srgbClr val="BFBEB3"/>
        </a:accent5>
        <a:accent6>
          <a:srgbClr val="91939A"/>
        </a:accent6>
        <a:hlink>
          <a:srgbClr val="33CCCC"/>
        </a:hlink>
        <a:folHlink>
          <a:srgbClr val="009999"/>
        </a:folHlink>
      </a:clrScheme>
      <a:clrMap bg1="lt1" tx1="dk1" bg2="lt2" tx2="dk2" accent1="accent1" accent2="accent2" accent3="accent3" accent4="accent4" accent5="accent5" accent6="accent6" hlink="hlink" folHlink="folHlink"/>
    </a:extraClrScheme>
    <a:extraClrScheme>
      <a:clrScheme name="">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DA8E2"/>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EFEFFF"/>
        </a:accent5>
        <a:accent6>
          <a:srgbClr val="6CB85F"/>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0</TotalTime>
  <Words>3254</Words>
  <Application>WPS 演示</Application>
  <PresentationFormat/>
  <Paragraphs>114</Paragraphs>
  <Slides>21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Arial</vt:lpstr>
      <vt:lpstr>宋体</vt:lpstr>
      <vt:lpstr>Wingdings</vt:lpstr>
      <vt:lpstr>Tahoma</vt:lpstr>
      <vt:lpstr>华文行楷</vt:lpstr>
      <vt:lpstr>微软雅黑</vt:lpstr>
      <vt:lpstr>Arial Unicode MS</vt:lpstr>
      <vt:lpstr>Calibri</vt:lpstr>
      <vt:lpstr>Balance</vt:lpstr>
      <vt:lpstr>突发公共卫生事件 应急条例</vt:lpstr>
      <vt:lpstr>条例制订的目的和意义</vt:lpstr>
      <vt:lpstr>条例的内容</vt:lpstr>
      <vt:lpstr>突发公共卫生事件</vt:lpstr>
      <vt:lpstr>条例制定的目的与指导思想</vt:lpstr>
      <vt:lpstr>条例主要的要求</vt:lpstr>
      <vt:lpstr>条例主要的要求</vt:lpstr>
      <vt:lpstr>条例主要的要求</vt:lpstr>
      <vt:lpstr>条例主要的要求</vt:lpstr>
      <vt:lpstr>报告时限</vt:lpstr>
      <vt:lpstr>报告时限</vt:lpstr>
      <vt:lpstr>明确行政管理职责</vt:lpstr>
      <vt:lpstr>建立快速反应预警机制</vt:lpstr>
      <vt:lpstr>果断采取应急措施</vt:lpstr>
      <vt:lpstr>果断采取应急措施</vt:lpstr>
      <vt:lpstr> 实行严格责任追究制 </vt:lpstr>
      <vt:lpstr>责任追究</vt:lpstr>
      <vt:lpstr>责任追究</vt:lpstr>
      <vt:lpstr>责任追究</vt:lpstr>
      <vt:lpstr>责任追究</vt:lpstr>
      <vt:lpstr>学法、懂法、执法、讲法</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突发公共卫生事件应急条例</dc:title>
  <dc:creator>toshiba</dc:creator>
  <cp:lastModifiedBy>lcwhy</cp:lastModifiedBy>
  <cp:revision>23</cp:revision>
  <dcterms:created xsi:type="dcterms:W3CDTF">2003-06-07T06:48:00Z</dcterms:created>
  <dcterms:modified xsi:type="dcterms:W3CDTF">2020-04-07T07:42:40Z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2052-10.8.2.6726</vt:lpwstr>
  </property>
</Properties>
</file>